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85" d="100"/>
          <a:sy n="85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620FE5-642B-5148-A909-6BB1B1C1C4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016E0-4829-9147-9F35-F4BBC4331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81" y="2470944"/>
            <a:ext cx="727561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8974-A03A-1747-BFCD-B43DBD9EE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1" y="4950619"/>
            <a:ext cx="72756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7F56-DE78-964F-A442-30B1D9B2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04/26/2023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BDEE9-E86E-8245-8518-96AA194C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DEED-8C19-BD4D-8131-FA6C911F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3297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834C-D0CB-FB40-BE9D-C1054187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7566A-D858-EC4C-82A0-0676F8E4D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BC650-682A-344D-9D24-F4A1A829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04/26/2023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AE609-2CDD-5647-8F14-4AB94418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61AA-CADF-234D-8E09-7876FDDE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4842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3326B-D5AC-BE43-9E2C-310AB6E90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C0950-630D-E24C-B4DB-142C8D290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2444A-831C-C546-AFEE-DC29D33C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04/26/2023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B4A08-661A-3B45-B6F0-1F56FA64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3D39C-FD9F-F64A-9C9C-88CBE174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6914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80ED-4F71-B14F-82AC-E0F6EA1E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CA9CA-366A-134B-9BDF-89D76917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BC67-4E60-F34F-9F90-7D87825F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04/26/2023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04EB2-4D39-8B4A-9EA4-5A719D02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D79C-27AE-B948-BE0A-90905C5B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7598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C89E-E1A5-664B-9571-2ADBD411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5AB2A-BBBC-8642-BAFF-6151FA29D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A2427-1882-3A4C-9EE4-2E61C860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04/26/2023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0A68-DBFA-DD40-B795-3C712746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0916F-B05B-364B-A838-D37F7179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1665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2D84-B1A7-314A-8ECA-6B4B918D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0475-D524-1B41-84A3-F9B0417AD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FB488-B32C-DB4B-A1D3-8B9A50F0A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8625D-EFFD-B641-B1B8-151BB6C9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04/26/2023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FC101-BEB3-6A44-9F7D-C3472C14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7E297-F24D-084C-BEA9-B7B4DF66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5854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F3A8-EB48-8644-BF66-423C3162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6257C-5F42-974A-8911-BBBA2B950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FEE4E-F709-454C-9647-8CD4E9891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A72B8-35B0-BD4D-A33D-FDCE40B2A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3949B-CF06-1F43-9A18-1263CCF27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9BEE7-A110-E94C-812A-41F915C3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04/26/2023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82226-48B2-EC4C-AD83-76D24C35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CC3B0-6AFC-5340-932F-BCE717EA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1863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7EEE-86A6-0347-B3FB-7E3663D9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49E60-4BD5-E044-B8EA-7F5DF207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04/26/2023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3D6F9-95FD-524C-8E95-E20086F7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BBCC2-FDF3-3E41-9C65-2E111FDB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4152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B707E-7844-8E4D-B9AC-428D5817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04/26/2023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E4568-1E19-C44F-A9B4-15AEA46F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A979E-0BC8-7B46-9478-7A18AA48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0460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19CD-49FF-F443-95AC-DCA12279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C7A02-D850-EA4A-8F60-94B609431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E97A0-16F7-C842-ABF8-BE44F4CC7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24C4A-3EF6-5B4A-8916-730DD8D4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04/26/2023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A5CA9-6323-EF45-8440-24F6F6E8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DDA5E-EF7D-8046-BF28-9C2AF456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7422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C835-16D0-364B-824A-97066942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1892C-B714-4E4B-84BE-694B7EF53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AD696-473E-CD42-A7EA-EE8A3929D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B590C-7A80-B64E-87CE-9AD7953B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04/26/2023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38DB6-C46B-884E-B365-C7C18827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C482B-7870-9E4D-8EDD-9D181FF2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6738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9BEFB-7D3C-2D45-8791-C41776571F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8538C-E3C6-174E-8383-D842C04E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94" y="365125"/>
            <a:ext cx="9762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B68D4-86B0-7940-A1A1-E4345E5CF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294" y="1825625"/>
            <a:ext cx="97625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761B9-24CE-D44C-84A1-D23F908F6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06D82-9D34-8A4C-9F29-3A81BA44BF40}" type="datetimeFigureOut">
              <a:rPr lang="en-UA" smtClean="0"/>
              <a:t>04/26/2023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EC120-3A36-E44C-B01C-AA69CDEDC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480EB-ACE6-2749-85F7-DA44C9B71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628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B8E2-359A-AC4C-989D-9DA0E9F29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87" y="1646191"/>
            <a:ext cx="7275616" cy="2387600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latin typeface="Monotype Corsiva" panose="03010101010201010101" pitchFamily="66" charset="0"/>
              </a:rPr>
              <a:t>Династия </a:t>
            </a:r>
            <a:br>
              <a:rPr lang="ru-RU" sz="8000" b="1" dirty="0">
                <a:latin typeface="Monotype Corsiva" panose="03010101010201010101" pitchFamily="66" charset="0"/>
              </a:rPr>
            </a:br>
            <a:r>
              <a:rPr lang="ru-RU" sz="8000" b="1" dirty="0">
                <a:latin typeface="Monotype Corsiva" panose="03010101010201010101" pitchFamily="66" charset="0"/>
              </a:rPr>
              <a:t>профессии педагога</a:t>
            </a:r>
            <a:endParaRPr lang="en-UA" sz="8000" b="1" dirty="0">
              <a:latin typeface="Monotype Corsiva" panose="03010101010201010101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4EC72-7587-E341-A051-00138DB5D5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Monotype Corsiva" panose="03010101010201010101" pitchFamily="66" charset="0"/>
              </a:rPr>
              <a:t>Династия </a:t>
            </a:r>
            <a:r>
              <a:rPr lang="ru-RU" sz="3600" dirty="0" err="1">
                <a:solidFill>
                  <a:schemeClr val="accent1"/>
                </a:solidFill>
                <a:latin typeface="Monotype Corsiva" panose="03010101010201010101" pitchFamily="66" charset="0"/>
              </a:rPr>
              <a:t>Довут</a:t>
            </a:r>
            <a:endParaRPr lang="en-UA" sz="3600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823" y="388376"/>
            <a:ext cx="6789177" cy="1548000"/>
          </a:xfrm>
        </p:spPr>
        <p:txBody>
          <a:bodyPr>
            <a:normAutofit fontScale="90000"/>
          </a:bodyPr>
          <a:lstStyle/>
          <a:p>
            <a:r>
              <a:rPr lang="ru-RU" sz="11500" dirty="0">
                <a:solidFill>
                  <a:schemeClr val="accent1"/>
                </a:solidFill>
                <a:latin typeface="Monotype Corsiva" panose="03010101010201010101" pitchFamily="66" charset="0"/>
              </a:rPr>
              <a:t>Педагог</a:t>
            </a:r>
            <a:endParaRPr lang="en-UA" sz="11500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5903EC2-7754-47D1-9035-D437ECCF3B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>
          <a:xfrm>
            <a:off x="7890206" y="1549306"/>
            <a:ext cx="4075852" cy="3218330"/>
          </a:xfrm>
        </p:spPr>
      </p:pic>
      <p:sp>
        <p:nvSpPr>
          <p:cNvPr id="59" name="Текст 58">
            <a:extLst>
              <a:ext uri="{FF2B5EF4-FFF2-40B4-BE49-F238E27FC236}">
                <a16:creationId xmlns:a16="http://schemas.microsoft.com/office/drawing/2014/main" id="{3ED2573B-C28C-48FB-952B-45320800D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17059"/>
            <a:ext cx="6789177" cy="46616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это человек, от порядочности, чести, убежденности </a:t>
            </a:r>
          </a:p>
          <a:p>
            <a:pPr algn="just"/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которого зависит судьба вверенных ему маленьких граждан. Идти в такую профессию можно только с сознанием того, какая ответственность ложится на человека, сделавшего этот выбор. </a:t>
            </a:r>
          </a:p>
          <a:p>
            <a:pPr algn="just"/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И когда продолжателями дела своих родителей становятся их дети, можно быть уверенным-  здесь нет случая, нет ошибки, а есть полная уверенность в своих силах и правильности выбранного пути.</a:t>
            </a:r>
          </a:p>
          <a:p>
            <a:pPr algn="just"/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    Педагогические династии и семьи- наша гордость. Они вносят огромный вклад в дело образования и воспитания дошкольников.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65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859" y="666119"/>
            <a:ext cx="4199906" cy="8540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себе: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43">
            <a:extLst>
              <a:ext uri="{FF2B5EF4-FFF2-40B4-BE49-F238E27FC236}">
                <a16:creationId xmlns:a16="http://schemas.microsoft.com/office/drawing/2014/main" id="{B29E5567-C76F-3C45-8557-7FFE041FE30F}"/>
              </a:ext>
            </a:extLst>
          </p:cNvPr>
          <p:cNvGrpSpPr/>
          <p:nvPr/>
        </p:nvGrpSpPr>
        <p:grpSpPr>
          <a:xfrm>
            <a:off x="4679825" y="3092824"/>
            <a:ext cx="2973202" cy="3023672"/>
            <a:chOff x="3347856" y="1888809"/>
            <a:chExt cx="2663825" cy="2662237"/>
          </a:xfrm>
          <a:solidFill>
            <a:schemeClr val="bg1">
              <a:lumMod val="95000"/>
            </a:schemeClr>
          </a:solidFill>
        </p:grpSpPr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81FDF239-07A1-0149-8D22-FD607EDC3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856" y="1888809"/>
              <a:ext cx="2663825" cy="2662237"/>
            </a:xfrm>
            <a:custGeom>
              <a:avLst/>
              <a:gdLst>
                <a:gd name="T0" fmla="*/ 0 w 986"/>
                <a:gd name="T1" fmla="*/ 817 h 986"/>
                <a:gd name="T2" fmla="*/ 75 w 986"/>
                <a:gd name="T3" fmla="*/ 741 h 986"/>
                <a:gd name="T4" fmla="*/ 741 w 986"/>
                <a:gd name="T5" fmla="*/ 741 h 986"/>
                <a:gd name="T6" fmla="*/ 741 w 986"/>
                <a:gd name="T7" fmla="*/ 75 h 986"/>
                <a:gd name="T8" fmla="*/ 817 w 986"/>
                <a:gd name="T9" fmla="*/ 0 h 986"/>
                <a:gd name="T10" fmla="*/ 986 w 986"/>
                <a:gd name="T11" fmla="*/ 408 h 986"/>
                <a:gd name="T12" fmla="*/ 817 w 986"/>
                <a:gd name="T13" fmla="*/ 817 h 986"/>
                <a:gd name="T14" fmla="*/ 408 w 986"/>
                <a:gd name="T15" fmla="*/ 986 h 986"/>
                <a:gd name="T16" fmla="*/ 0 w 986"/>
                <a:gd name="T17" fmla="*/ 81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986">
                  <a:moveTo>
                    <a:pt x="0" y="817"/>
                  </a:moveTo>
                  <a:cubicBezTo>
                    <a:pt x="75" y="741"/>
                    <a:pt x="75" y="741"/>
                    <a:pt x="75" y="741"/>
                  </a:cubicBezTo>
                  <a:cubicBezTo>
                    <a:pt x="259" y="925"/>
                    <a:pt x="558" y="925"/>
                    <a:pt x="741" y="741"/>
                  </a:cubicBezTo>
                  <a:cubicBezTo>
                    <a:pt x="925" y="558"/>
                    <a:pt x="925" y="259"/>
                    <a:pt x="741" y="75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926" y="109"/>
                    <a:pt x="986" y="254"/>
                    <a:pt x="986" y="408"/>
                  </a:cubicBezTo>
                  <a:cubicBezTo>
                    <a:pt x="986" y="563"/>
                    <a:pt x="926" y="708"/>
                    <a:pt x="817" y="817"/>
                  </a:cubicBezTo>
                  <a:cubicBezTo>
                    <a:pt x="708" y="926"/>
                    <a:pt x="563" y="986"/>
                    <a:pt x="408" y="986"/>
                  </a:cubicBezTo>
                  <a:cubicBezTo>
                    <a:pt x="254" y="986"/>
                    <a:pt x="109" y="926"/>
                    <a:pt x="0" y="8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5" name="TextBox 144">
              <a:extLst>
                <a:ext uri="{FF2B5EF4-FFF2-40B4-BE49-F238E27FC236}">
                  <a16:creationId xmlns:a16="http://schemas.microsoft.com/office/drawing/2014/main" id="{5E8D21F1-AD54-5249-BC42-0D5BA840E086}"/>
                </a:ext>
              </a:extLst>
            </p:cNvPr>
            <p:cNvSpPr txBox="1"/>
            <p:nvPr/>
          </p:nvSpPr>
          <p:spPr>
            <a:xfrm>
              <a:off x="5215273" y="3837624"/>
              <a:ext cx="311934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6" name="组合 46">
            <a:extLst>
              <a:ext uri="{FF2B5EF4-FFF2-40B4-BE49-F238E27FC236}">
                <a16:creationId xmlns:a16="http://schemas.microsoft.com/office/drawing/2014/main" id="{D47FDB68-2CCD-1C46-ACE8-73DAC7CC274B}"/>
              </a:ext>
            </a:extLst>
          </p:cNvPr>
          <p:cNvGrpSpPr/>
          <p:nvPr/>
        </p:nvGrpSpPr>
        <p:grpSpPr>
          <a:xfrm>
            <a:off x="4360393" y="2688498"/>
            <a:ext cx="2478990" cy="2517210"/>
            <a:chOff x="3092268" y="1623697"/>
            <a:chExt cx="2198688" cy="2198687"/>
          </a:xfrm>
          <a:solidFill>
            <a:schemeClr val="bg1">
              <a:lumMod val="95000"/>
            </a:schemeClr>
          </a:solidFill>
        </p:grpSpPr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636CBEF0-F258-B746-9A2B-D1BEC9B8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268" y="1623697"/>
              <a:ext cx="2198688" cy="2198687"/>
            </a:xfrm>
            <a:custGeom>
              <a:avLst/>
              <a:gdLst>
                <a:gd name="T0" fmla="*/ 174 w 814"/>
                <a:gd name="T1" fmla="*/ 814 h 814"/>
                <a:gd name="T2" fmla="*/ 179 w 814"/>
                <a:gd name="T3" fmla="*/ 179 h 814"/>
                <a:gd name="T4" fmla="*/ 814 w 814"/>
                <a:gd name="T5" fmla="*/ 174 h 814"/>
                <a:gd name="T6" fmla="*/ 739 w 814"/>
                <a:gd name="T7" fmla="*/ 249 h 814"/>
                <a:gd name="T8" fmla="*/ 255 w 814"/>
                <a:gd name="T9" fmla="*/ 255 h 814"/>
                <a:gd name="T10" fmla="*/ 250 w 814"/>
                <a:gd name="T11" fmla="*/ 738 h 814"/>
                <a:gd name="T12" fmla="*/ 174 w 81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814">
                  <a:moveTo>
                    <a:pt x="174" y="814"/>
                  </a:moveTo>
                  <a:cubicBezTo>
                    <a:pt x="0" y="640"/>
                    <a:pt x="3" y="355"/>
                    <a:pt x="179" y="179"/>
                  </a:cubicBezTo>
                  <a:cubicBezTo>
                    <a:pt x="356" y="2"/>
                    <a:pt x="641" y="0"/>
                    <a:pt x="814" y="174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607" y="117"/>
                    <a:pt x="390" y="120"/>
                    <a:pt x="255" y="255"/>
                  </a:cubicBezTo>
                  <a:cubicBezTo>
                    <a:pt x="120" y="389"/>
                    <a:pt x="118" y="606"/>
                    <a:pt x="250" y="738"/>
                  </a:cubicBezTo>
                  <a:lnTo>
                    <a:pt x="174" y="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8" name="TextBox 152">
              <a:extLst>
                <a:ext uri="{FF2B5EF4-FFF2-40B4-BE49-F238E27FC236}">
                  <a16:creationId xmlns:a16="http://schemas.microsoft.com/office/drawing/2014/main" id="{77C7F141-8A3E-3A49-BB3B-C1AE4189C964}"/>
                </a:ext>
              </a:extLst>
            </p:cNvPr>
            <p:cNvSpPr txBox="1"/>
            <p:nvPr/>
          </p:nvSpPr>
          <p:spPr>
            <a:xfrm>
              <a:off x="3808197" y="1809956"/>
              <a:ext cx="32732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9" name="组合 49">
            <a:extLst>
              <a:ext uri="{FF2B5EF4-FFF2-40B4-BE49-F238E27FC236}">
                <a16:creationId xmlns:a16="http://schemas.microsoft.com/office/drawing/2014/main" id="{6295011B-D86F-7246-9606-05CFAC330370}"/>
              </a:ext>
            </a:extLst>
          </p:cNvPr>
          <p:cNvGrpSpPr/>
          <p:nvPr/>
        </p:nvGrpSpPr>
        <p:grpSpPr>
          <a:xfrm>
            <a:off x="5165908" y="3408016"/>
            <a:ext cx="1205388" cy="1271850"/>
            <a:chOff x="3736793" y="2269809"/>
            <a:chExt cx="1131888" cy="1131887"/>
          </a:xfrm>
          <a:solidFill>
            <a:schemeClr val="bg1">
              <a:lumMod val="95000"/>
            </a:schemeClr>
          </a:solidFill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0DDDB96-D0E4-784E-BA45-7297C52B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793" y="2269809"/>
              <a:ext cx="1131888" cy="1131887"/>
            </a:xfrm>
            <a:custGeom>
              <a:avLst/>
              <a:gdLst>
                <a:gd name="T0" fmla="*/ 91 w 419"/>
                <a:gd name="T1" fmla="*/ 419 h 419"/>
                <a:gd name="T2" fmla="*/ 91 w 419"/>
                <a:gd name="T3" fmla="*/ 91 h 419"/>
                <a:gd name="T4" fmla="*/ 419 w 419"/>
                <a:gd name="T5" fmla="*/ 91 h 419"/>
                <a:gd name="T6" fmla="*/ 344 w 419"/>
                <a:gd name="T7" fmla="*/ 166 h 419"/>
                <a:gd name="T8" fmla="*/ 167 w 419"/>
                <a:gd name="T9" fmla="*/ 166 h 419"/>
                <a:gd name="T10" fmla="*/ 167 w 419"/>
                <a:gd name="T11" fmla="*/ 343 h 419"/>
                <a:gd name="T12" fmla="*/ 91 w 419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91" y="419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19" y="91"/>
                  </a:cubicBezTo>
                  <a:cubicBezTo>
                    <a:pt x="344" y="166"/>
                    <a:pt x="344" y="166"/>
                    <a:pt x="344" y="166"/>
                  </a:cubicBezTo>
                  <a:cubicBezTo>
                    <a:pt x="295" y="117"/>
                    <a:pt x="215" y="117"/>
                    <a:pt x="167" y="166"/>
                  </a:cubicBezTo>
                  <a:cubicBezTo>
                    <a:pt x="118" y="215"/>
                    <a:pt x="118" y="295"/>
                    <a:pt x="167" y="343"/>
                  </a:cubicBezTo>
                  <a:lnTo>
                    <a:pt x="91" y="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1" name="TextBox 150">
              <a:extLst>
                <a:ext uri="{FF2B5EF4-FFF2-40B4-BE49-F238E27FC236}">
                  <a16:creationId xmlns:a16="http://schemas.microsoft.com/office/drawing/2014/main" id="{AD9AF58B-7D31-7449-9000-D39005200554}"/>
                </a:ext>
              </a:extLst>
            </p:cNvPr>
            <p:cNvSpPr txBox="1"/>
            <p:nvPr/>
          </p:nvSpPr>
          <p:spPr>
            <a:xfrm>
              <a:off x="4013937" y="2370026"/>
              <a:ext cx="309369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2" name="组合 52">
            <a:extLst>
              <a:ext uri="{FF2B5EF4-FFF2-40B4-BE49-F238E27FC236}">
                <a16:creationId xmlns:a16="http://schemas.microsoft.com/office/drawing/2014/main" id="{B88FB5A1-CF00-6549-8A63-F8DA0F4A3C43}"/>
              </a:ext>
            </a:extLst>
          </p:cNvPr>
          <p:cNvGrpSpPr/>
          <p:nvPr/>
        </p:nvGrpSpPr>
        <p:grpSpPr>
          <a:xfrm>
            <a:off x="5304787" y="3659708"/>
            <a:ext cx="1770865" cy="1786096"/>
            <a:chOff x="3847918" y="2361884"/>
            <a:chExt cx="1652588" cy="1652587"/>
          </a:xfrm>
          <a:solidFill>
            <a:schemeClr val="bg1">
              <a:lumMod val="95000"/>
            </a:schemeClr>
          </a:solidFill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49B92DD6-3A35-474A-8C02-2039D7ED2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918" y="2361884"/>
              <a:ext cx="1652588" cy="1652587"/>
            </a:xfrm>
            <a:custGeom>
              <a:avLst/>
              <a:gdLst>
                <a:gd name="T0" fmla="*/ 0 w 612"/>
                <a:gd name="T1" fmla="*/ 480 h 612"/>
                <a:gd name="T2" fmla="*/ 76 w 612"/>
                <a:gd name="T3" fmla="*/ 404 h 612"/>
                <a:gd name="T4" fmla="*/ 404 w 612"/>
                <a:gd name="T5" fmla="*/ 404 h 612"/>
                <a:gd name="T6" fmla="*/ 404 w 612"/>
                <a:gd name="T7" fmla="*/ 76 h 612"/>
                <a:gd name="T8" fmla="*/ 480 w 612"/>
                <a:gd name="T9" fmla="*/ 0 h 612"/>
                <a:gd name="T10" fmla="*/ 480 w 612"/>
                <a:gd name="T11" fmla="*/ 480 h 612"/>
                <a:gd name="T12" fmla="*/ 0 w 612"/>
                <a:gd name="T13" fmla="*/ 48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2">
                  <a:moveTo>
                    <a:pt x="0" y="48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166" y="495"/>
                    <a:pt x="314" y="495"/>
                    <a:pt x="404" y="404"/>
                  </a:cubicBezTo>
                  <a:cubicBezTo>
                    <a:pt x="495" y="314"/>
                    <a:pt x="495" y="166"/>
                    <a:pt x="404" y="76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12" y="132"/>
                    <a:pt x="612" y="348"/>
                    <a:pt x="480" y="480"/>
                  </a:cubicBezTo>
                  <a:cubicBezTo>
                    <a:pt x="348" y="612"/>
                    <a:pt x="133" y="612"/>
                    <a:pt x="0" y="4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4" name="TextBox 147">
              <a:extLst>
                <a:ext uri="{FF2B5EF4-FFF2-40B4-BE49-F238E27FC236}">
                  <a16:creationId xmlns:a16="http://schemas.microsoft.com/office/drawing/2014/main" id="{9F7A1CE9-25D7-9A44-B20F-9FF9C53674AC}"/>
                </a:ext>
              </a:extLst>
            </p:cNvPr>
            <p:cNvSpPr txBox="1"/>
            <p:nvPr/>
          </p:nvSpPr>
          <p:spPr>
            <a:xfrm>
              <a:off x="5056570" y="2613663"/>
              <a:ext cx="29269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B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75" name="Picture 18">
            <a:extLst>
              <a:ext uri="{FF2B5EF4-FFF2-40B4-BE49-F238E27FC236}">
                <a16:creationId xmlns:a16="http://schemas.microsoft.com/office/drawing/2014/main" id="{AA063C91-A069-FD4B-960F-9EC064AE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614" y="3991316"/>
            <a:ext cx="632135" cy="9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" name="组合 57">
            <a:extLst>
              <a:ext uri="{FF2B5EF4-FFF2-40B4-BE49-F238E27FC236}">
                <a16:creationId xmlns:a16="http://schemas.microsoft.com/office/drawing/2014/main" id="{B5F4B809-DEC2-7C4A-BFD4-28E64DC16D4E}"/>
              </a:ext>
            </a:extLst>
          </p:cNvPr>
          <p:cNvGrpSpPr/>
          <p:nvPr/>
        </p:nvGrpSpPr>
        <p:grpSpPr>
          <a:xfrm>
            <a:off x="7690890" y="135837"/>
            <a:ext cx="4366640" cy="6207235"/>
            <a:chOff x="6403403" y="1682338"/>
            <a:chExt cx="2652651" cy="1164525"/>
          </a:xfrm>
        </p:grpSpPr>
        <p:sp>
          <p:nvSpPr>
            <p:cNvPr id="78" name="TextBox 110">
              <a:extLst>
                <a:ext uri="{FF2B5EF4-FFF2-40B4-BE49-F238E27FC236}">
                  <a16:creationId xmlns:a16="http://schemas.microsoft.com/office/drawing/2014/main" id="{A8A11F64-DF85-904E-AC63-52FFCA3E81CC}"/>
                </a:ext>
              </a:extLst>
            </p:cNvPr>
            <p:cNvSpPr txBox="1"/>
            <p:nvPr/>
          </p:nvSpPr>
          <p:spPr>
            <a:xfrm>
              <a:off x="6426440" y="1787311"/>
              <a:ext cx="2629614" cy="105955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>
                <a:buFont typeface="+mj-lt"/>
                <a:buAutoNum type="arabicPeriod"/>
              </a:pPr>
              <a:r>
                <a:rPr lang="ru-RU" sz="1400" b="0" i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Verdana" panose="020B0604030504040204" pitchFamily="34" charset="0"/>
                </a:rPr>
                <a:t>Грамота, за подготовку победителя / призёра республиканского конкурса «Город мастеров» за 2019,2020гг.</a:t>
              </a:r>
            </a:p>
            <a:p>
              <a:pPr algn="l">
                <a:buFont typeface="+mj-lt"/>
                <a:buAutoNum type="arabicPeriod"/>
              </a:pPr>
              <a:r>
                <a:rPr lang="ru-RU" sz="1400" b="0" i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Verdana" panose="020B0604030504040204" pitchFamily="34" charset="0"/>
                </a:rPr>
                <a:t>Грамота, за подготовку победителя / призёра республиканском конкурсе «Новогодняя мастерская».</a:t>
              </a:r>
            </a:p>
            <a:p>
              <a:pPr algn="l">
                <a:buFont typeface="+mj-lt"/>
                <a:buAutoNum type="arabicPeriod"/>
              </a:pPr>
              <a:r>
                <a:rPr lang="ru-RU" sz="1400" b="0" i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Verdana" panose="020B0604030504040204" pitchFamily="34" charset="0"/>
                </a:rPr>
                <a:t>Грамота, за подготовку победителя / призёра республиканского экологического конкурса поделок из природных материалов «Через природу к творчеству» посвященного празднованию «</a:t>
              </a:r>
              <a:r>
                <a:rPr lang="ru-RU" sz="1400" b="0" i="0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Verdana" panose="020B0604030504040204" pitchFamily="34" charset="0"/>
                </a:rPr>
                <a:t>Шагаа</a:t>
              </a:r>
              <a:r>
                <a:rPr lang="ru-RU" sz="1400" b="0" i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Verdana" panose="020B0604030504040204" pitchFamily="34" charset="0"/>
                </a:rPr>
                <a:t>».</a:t>
              </a:r>
            </a:p>
            <a:p>
              <a:pPr algn="l">
                <a:buFont typeface="+mj-lt"/>
                <a:buAutoNum type="arabicPeriod"/>
              </a:pPr>
              <a:r>
                <a:rPr lang="ru-RU" sz="1400" b="0" i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Verdana" panose="020B0604030504040204" pitchFamily="34" charset="0"/>
                </a:rPr>
                <a:t>Грамота, за подготовку победителя / призёра республиканского природоохранного конкурсе «Спасем Ёлочку», проводимого в рамках республиканского экологического проекта «Зеленая планета-сохраним и приумножим».</a:t>
              </a:r>
            </a:p>
            <a:p>
              <a:pPr algn="l">
                <a:buFont typeface="+mj-lt"/>
                <a:buAutoNum type="arabicPeriod"/>
              </a:pPr>
              <a:r>
                <a:rPr lang="ru-RU" sz="1400" b="0" i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Verdana" panose="020B0604030504040204" pitchFamily="34" charset="0"/>
                </a:rPr>
                <a:t>Грамота, за подготовку победителя республиканского конкурса «Наследники традиций» 1 место декоративно-прикладной направленности.</a:t>
              </a:r>
            </a:p>
            <a:p>
              <a:pPr algn="l">
                <a:buFont typeface="+mj-lt"/>
                <a:buAutoNum type="arabicPeriod"/>
              </a:pPr>
              <a:r>
                <a:rPr lang="ru-RU" sz="1400" b="0" i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Verdana" panose="020B0604030504040204" pitchFamily="34" charset="0"/>
                </a:rPr>
                <a:t>Диплом, участника мероприятия «Дни культуры коренных малочисленных народов Севера, Сибири и Дальнего Востока в Санкт-Петербурге и Ленинградской области».</a:t>
              </a:r>
            </a:p>
          </p:txBody>
        </p:sp>
        <p:sp>
          <p:nvSpPr>
            <p:cNvPr id="79" name="矩形 59">
              <a:extLst>
                <a:ext uri="{FF2B5EF4-FFF2-40B4-BE49-F238E27FC236}">
                  <a16:creationId xmlns:a16="http://schemas.microsoft.com/office/drawing/2014/main" id="{DC8E70B1-FBEC-6247-ACDF-ACBFF6F9F3D0}"/>
                </a:ext>
              </a:extLst>
            </p:cNvPr>
            <p:cNvSpPr/>
            <p:nvPr/>
          </p:nvSpPr>
          <p:spPr>
            <a:xfrm>
              <a:off x="6403403" y="1682338"/>
              <a:ext cx="2006710" cy="101973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r>
                <a:rPr lang="ru-RU" sz="1400" b="1" i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Verdana" panose="020B0604030504040204" pitchFamily="34" charset="0"/>
                </a:rPr>
                <a:t>Личные достижения педагога на 2018-22 гг.</a:t>
              </a:r>
              <a:endParaRPr lang="zh-CN" alt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0" name="直接连接符 87">
              <a:extLst>
                <a:ext uri="{FF2B5EF4-FFF2-40B4-BE49-F238E27FC236}">
                  <a16:creationId xmlns:a16="http://schemas.microsoft.com/office/drawing/2014/main" id="{E2BE165C-3B2B-9F44-A263-B49F54E23018}"/>
                </a:ext>
              </a:extLst>
            </p:cNvPr>
            <p:cNvCxnSpPr/>
            <p:nvPr/>
          </p:nvCxnSpPr>
          <p:spPr>
            <a:xfrm>
              <a:off x="6447907" y="1775459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组合 104">
            <a:extLst>
              <a:ext uri="{FF2B5EF4-FFF2-40B4-BE49-F238E27FC236}">
                <a16:creationId xmlns:a16="http://schemas.microsoft.com/office/drawing/2014/main" id="{BAA05454-422D-1946-B956-82B4AAAA1E18}"/>
              </a:ext>
            </a:extLst>
          </p:cNvPr>
          <p:cNvGrpSpPr/>
          <p:nvPr/>
        </p:nvGrpSpPr>
        <p:grpSpPr>
          <a:xfrm>
            <a:off x="623077" y="1851603"/>
            <a:ext cx="3827260" cy="5122272"/>
            <a:chOff x="6445250" y="-1545289"/>
            <a:chExt cx="3061923" cy="3466025"/>
          </a:xfrm>
        </p:grpSpPr>
        <p:sp>
          <p:nvSpPr>
            <p:cNvPr id="98" name="TextBox 122">
              <a:extLst>
                <a:ext uri="{FF2B5EF4-FFF2-40B4-BE49-F238E27FC236}">
                  <a16:creationId xmlns:a16="http://schemas.microsoft.com/office/drawing/2014/main" id="{3CB437E4-0285-8C45-8F44-D98E98D28B82}"/>
                </a:ext>
              </a:extLst>
            </p:cNvPr>
            <p:cNvSpPr txBox="1"/>
            <p:nvPr/>
          </p:nvSpPr>
          <p:spPr>
            <a:xfrm>
              <a:off x="6532742" y="-1545289"/>
              <a:ext cx="2974431" cy="2692794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just"/>
              <a:r>
                <a:rPr lang="ru-RU" sz="18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ru-RU" sz="1800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Довут</a:t>
              </a:r>
              <a:r>
                <a:rPr lang="ru-RU" sz="1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Валентина </a:t>
              </a:r>
              <a:r>
                <a:rPr lang="ru-RU" sz="1800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Токаевна</a:t>
              </a:r>
              <a:r>
                <a:rPr lang="ru-RU" sz="1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12.10.1967 года рождения, уроженка </a:t>
              </a:r>
              <a:r>
                <a:rPr lang="ru-RU" sz="1800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с.Тоора-Хем</a:t>
              </a:r>
              <a:r>
                <a:rPr lang="ru-RU" sz="1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Тоджинского района Тувинской АССР, с 1998 года по 2021 год работает в ЦДТ «</a:t>
              </a:r>
              <a:r>
                <a:rPr lang="ru-RU" sz="1800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Олчей</a:t>
              </a:r>
              <a:r>
                <a:rPr lang="ru-RU" sz="1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800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удазыны</a:t>
              </a:r>
              <a:r>
                <a:rPr lang="ru-RU" sz="1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» Тоджинского района РТ педагогом дополнительного образования в объединении  «</a:t>
              </a:r>
              <a:r>
                <a:rPr lang="ru-RU" sz="1800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Илбилиг</a:t>
              </a:r>
              <a:r>
                <a:rPr lang="ru-RU" sz="1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800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хендир</a:t>
              </a:r>
              <a:r>
                <a:rPr lang="ru-RU" sz="1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».  </a:t>
              </a:r>
            </a:p>
            <a:p>
              <a:pPr algn="just"/>
              <a:r>
                <a:rPr lang="ru-RU" sz="18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ru-RU" sz="1800" b="0" i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Обучающиеся неоднократные победители в декоративно-прикладном направлении работают с кожей, мехом исключительно в тоджинском колорите.</a:t>
              </a:r>
              <a:endPara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0" name="直接连接符 107">
              <a:extLst>
                <a:ext uri="{FF2B5EF4-FFF2-40B4-BE49-F238E27FC236}">
                  <a16:creationId xmlns:a16="http://schemas.microsoft.com/office/drawing/2014/main" id="{05EFA2BB-FEEE-2444-91F2-A765D2D77C70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任意多边形 108">
            <a:extLst>
              <a:ext uri="{FF2B5EF4-FFF2-40B4-BE49-F238E27FC236}">
                <a16:creationId xmlns:a16="http://schemas.microsoft.com/office/drawing/2014/main" id="{87CAA1BA-83E6-7D40-BE34-419DC8C8AD6A}"/>
              </a:ext>
            </a:extLst>
          </p:cNvPr>
          <p:cNvSpPr/>
          <p:nvPr/>
        </p:nvSpPr>
        <p:spPr>
          <a:xfrm rot="4855527">
            <a:off x="4700413" y="2059756"/>
            <a:ext cx="853371" cy="1184330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6" name="任意多边形 113">
            <a:extLst>
              <a:ext uri="{FF2B5EF4-FFF2-40B4-BE49-F238E27FC236}">
                <a16:creationId xmlns:a16="http://schemas.microsoft.com/office/drawing/2014/main" id="{57E760DC-48EC-7242-887F-E88D6942F220}"/>
              </a:ext>
            </a:extLst>
          </p:cNvPr>
          <p:cNvSpPr/>
          <p:nvPr/>
        </p:nvSpPr>
        <p:spPr>
          <a:xfrm rot="3101552">
            <a:off x="5661677" y="5225813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solidFill>
            <a:srgbClr val="261F1C"/>
          </a:solidFill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987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Педагогическая династия моей семьи</a:t>
            </a: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5186310" y="1734460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:a16="http://schemas.microsoft.com/office/drawing/2014/main" id="{AB3F148F-6E87-5B42-BA04-3BC69914313D}"/>
              </a:ext>
            </a:extLst>
          </p:cNvPr>
          <p:cNvGrpSpPr/>
          <p:nvPr/>
        </p:nvGrpSpPr>
        <p:grpSpPr>
          <a:xfrm>
            <a:off x="7150970" y="1917459"/>
            <a:ext cx="2717426" cy="995152"/>
            <a:chOff x="874712" y="3451823"/>
            <a:chExt cx="2717426" cy="995152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id="{E89AE25D-A166-8C47-9C23-5F94FB141FA3}"/>
                </a:ext>
              </a:extLst>
            </p:cNvPr>
            <p:cNvSpPr/>
            <p:nvPr/>
          </p:nvSpPr>
          <p:spPr>
            <a:xfrm>
              <a:off x="874714" y="3800644"/>
              <a:ext cx="2717424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ru-RU" sz="1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 Narrow" pitchFamily="34" charset="0"/>
                </a:rPr>
                <a:t>педагог дополнительного образования </a:t>
              </a:r>
              <a:r>
                <a:rPr lang="ru-RU" sz="1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 Narrow" pitchFamily="34" charset="0"/>
                </a:rPr>
                <a:t>МБОу</a:t>
              </a:r>
              <a:r>
                <a:rPr lang="ru-RU" sz="1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 Narrow" pitchFamily="34" charset="0"/>
                </a:rPr>
                <a:t> ДО ЦДТ «</a:t>
              </a:r>
              <a:r>
                <a:rPr lang="ru-RU" sz="1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 Narrow" pitchFamily="34" charset="0"/>
                </a:rPr>
                <a:t>Олчей</a:t>
              </a:r>
              <a:r>
                <a:rPr lang="ru-RU" sz="1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 Narrow" pitchFamily="34" charset="0"/>
                </a:rPr>
                <a:t> </a:t>
              </a:r>
              <a:r>
                <a:rPr lang="ru-RU" sz="1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 Narrow" pitchFamily="34" charset="0"/>
                </a:rPr>
                <a:t>удазыны</a:t>
              </a:r>
              <a:r>
                <a:rPr lang="ru-RU" sz="1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 Narrow" pitchFamily="34" charset="0"/>
                </a:rPr>
                <a:t>»</a:t>
              </a:r>
              <a:endPara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39A755D7-D049-4F44-8DD1-7C70AB604316}"/>
                </a:ext>
              </a:extLst>
            </p:cNvPr>
            <p:cNvSpPr/>
            <p:nvPr/>
          </p:nvSpPr>
          <p:spPr>
            <a:xfrm>
              <a:off x="874712" y="3451823"/>
              <a:ext cx="2717425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 err="1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Довут</a:t>
              </a:r>
              <a:r>
                <a:rPr lang="ru-RU" altLang="zh-CN" b="1" dirty="0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Валентина </a:t>
              </a:r>
              <a:r>
                <a:rPr lang="ru-RU" altLang="zh-CN" b="1" dirty="0" err="1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Токаевна</a:t>
              </a:r>
              <a:endParaRPr lang="zh-CN" altLang="en-US" b="1" dirty="0">
                <a:solidFill>
                  <a:schemeClr val="bg1"/>
                </a:solidFill>
                <a:latin typeface="Monotype Corsiva" panose="03010101010201010101" pitchFamily="66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组合 36">
            <a:extLst>
              <a:ext uri="{FF2B5EF4-FFF2-40B4-BE49-F238E27FC236}">
                <a16:creationId xmlns:a16="http://schemas.microsoft.com/office/drawing/2014/main" id="{FCC9E676-400C-884C-BF17-B262D0222AF0}"/>
              </a:ext>
            </a:extLst>
          </p:cNvPr>
          <p:cNvGrpSpPr/>
          <p:nvPr/>
        </p:nvGrpSpPr>
        <p:grpSpPr>
          <a:xfrm>
            <a:off x="7150971" y="3615078"/>
            <a:ext cx="3077758" cy="1325562"/>
            <a:chOff x="874713" y="3451823"/>
            <a:chExt cx="3077758" cy="613183"/>
          </a:xfrm>
        </p:grpSpPr>
        <p:sp>
          <p:nvSpPr>
            <p:cNvPr id="25" name="矩形 40">
              <a:extLst>
                <a:ext uri="{FF2B5EF4-FFF2-40B4-BE49-F238E27FC236}">
                  <a16:creationId xmlns:a16="http://schemas.microsoft.com/office/drawing/2014/main" id="{417635EC-A970-BA42-9075-98EA3A76F4B2}"/>
                </a:ext>
              </a:extLst>
            </p:cNvPr>
            <p:cNvSpPr/>
            <p:nvPr/>
          </p:nvSpPr>
          <p:spPr>
            <a:xfrm>
              <a:off x="874713" y="3800644"/>
              <a:ext cx="2737100" cy="2643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ru-RU" sz="1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учитель биологии </a:t>
              </a:r>
              <a:r>
                <a:rPr lang="ru-RU" sz="1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МБоУ</a:t>
              </a:r>
              <a:r>
                <a:rPr lang="ru-RU" sz="1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«СОШ </a:t>
              </a:r>
              <a:r>
                <a:rPr lang="ru-RU" sz="1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Тоора-хем</a:t>
              </a:r>
              <a:r>
                <a:rPr lang="ru-RU" sz="1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им. </a:t>
              </a:r>
              <a:r>
                <a:rPr lang="ru-RU" sz="1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Л.Б.чадамба</a:t>
              </a:r>
              <a:endPara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6" name="矩形 41">
              <a:extLst>
                <a:ext uri="{FF2B5EF4-FFF2-40B4-BE49-F238E27FC236}">
                  <a16:creationId xmlns:a16="http://schemas.microsoft.com/office/drawing/2014/main" id="{45901CF8-3E82-2249-A55F-E65587DB8B94}"/>
                </a:ext>
              </a:extLst>
            </p:cNvPr>
            <p:cNvSpPr/>
            <p:nvPr/>
          </p:nvSpPr>
          <p:spPr>
            <a:xfrm>
              <a:off x="874713" y="3451823"/>
              <a:ext cx="3077758" cy="5690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Племянница – </a:t>
              </a:r>
              <a:r>
                <a:rPr lang="ru-RU" altLang="zh-CN" b="1" dirty="0" err="1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Оюн</a:t>
              </a:r>
              <a:r>
                <a:rPr lang="ru-RU" altLang="zh-CN" b="1" dirty="0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ru-RU" altLang="zh-CN" b="1" dirty="0" err="1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Анай-Хаак</a:t>
              </a:r>
              <a:r>
                <a:rPr lang="ru-RU" altLang="zh-CN" b="1" dirty="0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ru-RU" altLang="zh-CN" b="1" dirty="0" err="1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Хеймер-ооловна</a:t>
              </a:r>
              <a:endParaRPr lang="ru-RU" altLang="zh-CN" b="1" dirty="0">
                <a:solidFill>
                  <a:schemeClr val="bg1"/>
                </a:solidFill>
                <a:latin typeface="Monotype Corsiva" panose="03010101010201010101" pitchFamily="66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 algn="just">
                <a:lnSpc>
                  <a:spcPct val="120000"/>
                </a:lnSpc>
              </a:pPr>
              <a:endParaRPr lang="zh-CN" altLang="en-US" sz="14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1981200" y="2676705"/>
            <a:ext cx="3024346" cy="810486"/>
            <a:chOff x="1384780" y="3451823"/>
            <a:chExt cx="3024346" cy="810486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1493637" y="3800644"/>
              <a:ext cx="2915489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ru-RU" sz="1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воспитатель </a:t>
              </a:r>
            </a:p>
            <a:p>
              <a:r>
                <a:rPr lang="ru-RU" sz="1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МБДОУ детского сада «</a:t>
              </a:r>
              <a:r>
                <a:rPr lang="ru-RU" sz="1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Диинчигеш</a:t>
              </a:r>
              <a:r>
                <a:rPr lang="ru-RU" sz="1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»</a:t>
              </a: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1384780" y="3451823"/>
              <a:ext cx="3024346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Дочь</a:t>
              </a:r>
              <a:r>
                <a:rPr lang="ru-RU" altLang="zh-CN" b="1" dirty="0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– Сат </a:t>
              </a:r>
              <a:r>
                <a:rPr lang="ru-RU" altLang="zh-CN" b="1" dirty="0" err="1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Сайлык</a:t>
              </a:r>
              <a:r>
                <a:rPr lang="ru-RU" altLang="zh-CN" b="1" dirty="0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Сергеевна</a:t>
              </a:r>
              <a:endParaRPr lang="zh-CN" altLang="en-US" b="1" dirty="0">
                <a:solidFill>
                  <a:schemeClr val="bg1"/>
                </a:solidFill>
                <a:latin typeface="Monotype Corsiva" panose="03010101010201010101" pitchFamily="66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45">
            <a:extLst>
              <a:ext uri="{FF2B5EF4-FFF2-40B4-BE49-F238E27FC236}">
                <a16:creationId xmlns:a16="http://schemas.microsoft.com/office/drawing/2014/main" id="{B319FABD-12D4-9F47-BB31-547FED1FC8BD}"/>
              </a:ext>
            </a:extLst>
          </p:cNvPr>
          <p:cNvGrpSpPr/>
          <p:nvPr/>
        </p:nvGrpSpPr>
        <p:grpSpPr>
          <a:xfrm>
            <a:off x="1837765" y="4465727"/>
            <a:ext cx="3167781" cy="1639237"/>
            <a:chOff x="1241345" y="3451823"/>
            <a:chExt cx="3167781" cy="810715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4618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sz="1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учитель математики </a:t>
              </a:r>
              <a:r>
                <a:rPr lang="ru-RU" sz="1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МБоУ</a:t>
              </a:r>
              <a:r>
                <a:rPr lang="ru-RU" sz="1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«СОШ </a:t>
              </a:r>
              <a:r>
                <a:rPr lang="ru-RU" sz="1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Тоора-хем</a:t>
              </a:r>
              <a:r>
                <a:rPr lang="ru-RU" sz="1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им. </a:t>
              </a:r>
              <a:r>
                <a:rPr lang="ru-RU" sz="1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Л.Б.чадамба</a:t>
              </a:r>
              <a:endPara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. </a:t>
              </a:r>
              <a:endParaRPr lang="zh-CN" altLang="en-US" sz="12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id="{B87F231D-97BD-884B-99C6-7D2EE964690C}"/>
                </a:ext>
              </a:extLst>
            </p:cNvPr>
            <p:cNvSpPr/>
            <p:nvPr/>
          </p:nvSpPr>
          <p:spPr>
            <a:xfrm>
              <a:off x="1241345" y="3451823"/>
              <a:ext cx="3167781" cy="4649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Племянница – </a:t>
              </a:r>
              <a:r>
                <a:rPr lang="ru-RU" altLang="zh-CN" b="1" dirty="0" err="1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Монгуш</a:t>
              </a:r>
              <a:r>
                <a:rPr lang="ru-RU" altLang="zh-CN" b="1" dirty="0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ru-RU" altLang="zh-CN" b="1" dirty="0" err="1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Чокпак</a:t>
              </a:r>
              <a:r>
                <a:rPr lang="ru-RU" altLang="zh-CN" b="1" dirty="0">
                  <a:solidFill>
                    <a:schemeClr val="bg1"/>
                  </a:solidFill>
                  <a:latin typeface="Monotype Corsiva" panose="03010101010201010101" pitchFamily="66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Артуровна</a:t>
              </a:r>
              <a:endParaRPr lang="zh-CN" altLang="en-US" b="1" dirty="0">
                <a:solidFill>
                  <a:schemeClr val="bg1"/>
                </a:solidFill>
                <a:latin typeface="Monotype Corsiva" panose="03010101010201010101" pitchFamily="66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0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34253427-EFD1-6E43-AFAF-052371FB986E}"/>
              </a:ext>
            </a:extLst>
          </p:cNvPr>
          <p:cNvSpPr>
            <a:spLocks/>
          </p:cNvSpPr>
          <p:nvPr/>
        </p:nvSpPr>
        <p:spPr bwMode="auto">
          <a:xfrm>
            <a:off x="5481340" y="2205357"/>
            <a:ext cx="1199467" cy="1042233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sz="1400" dirty="0" err="1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Монгуш</a:t>
            </a:r>
            <a:r>
              <a:rPr lang="ru-RU" altLang="zh-CN" sz="1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ru-RU" altLang="zh-CN" sz="1400" dirty="0" err="1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Чокпак</a:t>
            </a:r>
            <a:r>
              <a:rPr lang="ru-RU" altLang="zh-CN" sz="1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Артуровна</a:t>
            </a:r>
            <a:endParaRPr lang="zh-CN" altLang="en-US" sz="14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F8B45CE9-9445-1140-997E-16D8262D8437}"/>
              </a:ext>
            </a:extLst>
          </p:cNvPr>
          <p:cNvSpPr>
            <a:spLocks/>
          </p:cNvSpPr>
          <p:nvPr/>
        </p:nvSpPr>
        <p:spPr bwMode="auto">
          <a:xfrm>
            <a:off x="5068039" y="3467719"/>
            <a:ext cx="2026066" cy="489671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sz="1600" dirty="0" err="1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Оюн</a:t>
            </a:r>
            <a:r>
              <a:rPr lang="ru-RU" altLang="zh-CN" sz="1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ru-RU" altLang="zh-CN" sz="1600" dirty="0" err="1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Анай-хаак</a:t>
            </a:r>
            <a:r>
              <a:rPr lang="ru-RU" altLang="zh-CN" sz="1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ru-RU" altLang="zh-CN" sz="1600" dirty="0" err="1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Хеймер-ооловна</a:t>
            </a:r>
            <a:endParaRPr lang="zh-CN" altLang="en-US" sz="16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0F9AA6C4-8DF3-3A40-AF39-6C9D57957940}"/>
              </a:ext>
            </a:extLst>
          </p:cNvPr>
          <p:cNvSpPr>
            <a:spLocks/>
          </p:cNvSpPr>
          <p:nvPr/>
        </p:nvSpPr>
        <p:spPr bwMode="auto">
          <a:xfrm>
            <a:off x="4663726" y="4182005"/>
            <a:ext cx="2843679" cy="485178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Сат </a:t>
            </a:r>
            <a:r>
              <a:rPr lang="ru-RU" altLang="zh-CN" dirty="0" err="1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Сайлык</a:t>
            </a:r>
            <a:r>
              <a:rPr lang="ru-RU" altLang="zh-CN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Сергеевна</a:t>
            </a:r>
            <a:endParaRPr lang="zh-CN" altLang="en-US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779E0FA4-476E-4748-828E-888EEF69081C}"/>
              </a:ext>
            </a:extLst>
          </p:cNvPr>
          <p:cNvSpPr>
            <a:spLocks/>
          </p:cNvSpPr>
          <p:nvPr/>
        </p:nvSpPr>
        <p:spPr bwMode="auto">
          <a:xfrm>
            <a:off x="4039283" y="4891802"/>
            <a:ext cx="4097053" cy="862538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sz="2000" dirty="0" err="1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Довут</a:t>
            </a:r>
            <a:r>
              <a:rPr lang="ru-RU" altLang="zh-CN" sz="20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Валентина </a:t>
            </a:r>
            <a:r>
              <a:rPr lang="ru-RU" altLang="zh-CN" sz="2000" dirty="0" err="1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Токаевна</a:t>
            </a:r>
            <a:endParaRPr lang="zh-CN" altLang="en-US" sz="20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887C9421-1E38-E449-833B-544C7EC7AE5D}"/>
              </a:ext>
            </a:extLst>
          </p:cNvPr>
          <p:cNvSpPr>
            <a:spLocks/>
          </p:cNvSpPr>
          <p:nvPr/>
        </p:nvSpPr>
        <p:spPr bwMode="auto">
          <a:xfrm>
            <a:off x="5481339" y="3247589"/>
            <a:ext cx="1325254" cy="220128"/>
          </a:xfrm>
          <a:custGeom>
            <a:avLst/>
            <a:gdLst>
              <a:gd name="T0" fmla="*/ 0 w 295"/>
              <a:gd name="T1" fmla="*/ 0 h 49"/>
              <a:gd name="T2" fmla="*/ 206 w 295"/>
              <a:gd name="T3" fmla="*/ 0 h 49"/>
              <a:gd name="T4" fmla="*/ 295 w 295"/>
              <a:gd name="T5" fmla="*/ 49 h 49"/>
              <a:gd name="T6" fmla="*/ 90 w 295"/>
              <a:gd name="T7" fmla="*/ 49 h 49"/>
              <a:gd name="T8" fmla="*/ 0 w 2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4CE898C7-D520-A14C-9E71-37495CA9297B}"/>
              </a:ext>
            </a:extLst>
          </p:cNvPr>
          <p:cNvSpPr>
            <a:spLocks/>
          </p:cNvSpPr>
          <p:nvPr/>
        </p:nvSpPr>
        <p:spPr bwMode="auto">
          <a:xfrm>
            <a:off x="5068039" y="3957387"/>
            <a:ext cx="2156344" cy="224619"/>
          </a:xfrm>
          <a:custGeom>
            <a:avLst/>
            <a:gdLst>
              <a:gd name="T0" fmla="*/ 0 w 480"/>
              <a:gd name="T1" fmla="*/ 0 h 50"/>
              <a:gd name="T2" fmla="*/ 333 w 480"/>
              <a:gd name="T3" fmla="*/ 0 h 50"/>
              <a:gd name="T4" fmla="*/ 480 w 480"/>
              <a:gd name="T5" fmla="*/ 50 h 50"/>
              <a:gd name="T6" fmla="*/ 146 w 480"/>
              <a:gd name="T7" fmla="*/ 50 h 50"/>
              <a:gd name="T8" fmla="*/ 0 w 48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3F59445E-C967-5147-82EA-D8A1BC3C5D23}"/>
              </a:ext>
            </a:extLst>
          </p:cNvPr>
          <p:cNvSpPr>
            <a:spLocks/>
          </p:cNvSpPr>
          <p:nvPr/>
        </p:nvSpPr>
        <p:spPr bwMode="auto">
          <a:xfrm>
            <a:off x="4663726" y="4667184"/>
            <a:ext cx="2973957" cy="224619"/>
          </a:xfrm>
          <a:custGeom>
            <a:avLst/>
            <a:gdLst>
              <a:gd name="T0" fmla="*/ 0 w 662"/>
              <a:gd name="T1" fmla="*/ 0 h 50"/>
              <a:gd name="T2" fmla="*/ 461 w 662"/>
              <a:gd name="T3" fmla="*/ 0 h 50"/>
              <a:gd name="T4" fmla="*/ 662 w 662"/>
              <a:gd name="T5" fmla="*/ 50 h 50"/>
              <a:gd name="T6" fmla="*/ 201 w 662"/>
              <a:gd name="T7" fmla="*/ 50 h 50"/>
              <a:gd name="T8" fmla="*/ 0 w 6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862" y="1715686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Oval 15">
            <a:extLst>
              <a:ext uri="{FF2B5EF4-FFF2-40B4-BE49-F238E27FC236}">
                <a16:creationId xmlns:a16="http://schemas.microsoft.com/office/drawing/2014/main" id="{A1891355-814D-E149-AF08-64582717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527" y="4759192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DFEB96DF-B4E8-0541-ADD6-82025D05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4203" y="1624434"/>
            <a:ext cx="485177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Oval 18">
            <a:extLst>
              <a:ext uri="{FF2B5EF4-FFF2-40B4-BE49-F238E27FC236}">
                <a16:creationId xmlns:a16="http://schemas.microsoft.com/office/drawing/2014/main" id="{A4FCA197-1756-F049-99EB-53058FA0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410" y="4764183"/>
            <a:ext cx="485177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0D0F8598-C06C-9446-B69E-720F157E6FB4}"/>
              </a:ext>
            </a:extLst>
          </p:cNvPr>
          <p:cNvSpPr>
            <a:spLocks noEditPoints="1"/>
          </p:cNvSpPr>
          <p:nvPr/>
        </p:nvSpPr>
        <p:spPr bwMode="auto">
          <a:xfrm>
            <a:off x="1170856" y="4831508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97B469-C482-45D1-8D23-70095F16C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295" y="1524741"/>
            <a:ext cx="1601986" cy="1912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" name="Freeform 11">
            <a:extLst>
              <a:ext uri="{FF2B5EF4-FFF2-40B4-BE49-F238E27FC236}">
                <a16:creationId xmlns:a16="http://schemas.microsoft.com/office/drawing/2014/main" id="{E14CEF5D-F997-4B43-83D5-9E84FA54AB33}"/>
              </a:ext>
            </a:extLst>
          </p:cNvPr>
          <p:cNvSpPr>
            <a:spLocks noEditPoints="1"/>
          </p:cNvSpPr>
          <p:nvPr/>
        </p:nvSpPr>
        <p:spPr bwMode="auto">
          <a:xfrm>
            <a:off x="1170856" y="1788002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5E14E6BB-405A-4814-952F-B54110F50BB5}"/>
              </a:ext>
            </a:extLst>
          </p:cNvPr>
          <p:cNvSpPr>
            <a:spLocks noEditPoints="1"/>
          </p:cNvSpPr>
          <p:nvPr/>
        </p:nvSpPr>
        <p:spPr bwMode="auto">
          <a:xfrm>
            <a:off x="10804951" y="1696751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1" name="Freeform 11">
            <a:extLst>
              <a:ext uri="{FF2B5EF4-FFF2-40B4-BE49-F238E27FC236}">
                <a16:creationId xmlns:a16="http://schemas.microsoft.com/office/drawing/2014/main" id="{B0290761-A524-4C97-92FC-A128D2D2C598}"/>
              </a:ext>
            </a:extLst>
          </p:cNvPr>
          <p:cNvSpPr>
            <a:spLocks noEditPoints="1"/>
          </p:cNvSpPr>
          <p:nvPr/>
        </p:nvSpPr>
        <p:spPr bwMode="auto">
          <a:xfrm>
            <a:off x="10813138" y="4842562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15BB88-7977-48E8-8D9C-C32BA34B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721" y="1417303"/>
            <a:ext cx="1821646" cy="194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D2A902-A263-4A2A-9A56-224A46465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295" y="4216757"/>
            <a:ext cx="1601986" cy="2096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5203B2-FA6D-4F5A-8A55-C064ABADD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850" y="3759284"/>
            <a:ext cx="1846056" cy="2401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523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2" grpId="0" animBg="1"/>
          <p:bldP spid="43" grpId="0" animBg="1"/>
          <p:bldP spid="45" grpId="0" animBg="1"/>
          <p:bldP spid="49" grpId="0" animBg="1"/>
          <p:bldP spid="58" grpId="0" animBg="1"/>
          <p:bldP spid="59" grpId="0" animBg="1"/>
          <p:bldP spid="6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2" grpId="0" animBg="1"/>
          <p:bldP spid="43" grpId="0" animBg="1"/>
          <p:bldP spid="45" grpId="0" animBg="1"/>
          <p:bldP spid="49" grpId="0" animBg="1"/>
          <p:bldP spid="58" grpId="0" animBg="1"/>
          <p:bldP spid="59" grpId="0" animBg="1"/>
          <p:bldP spid="6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94" y="59039"/>
            <a:ext cx="9762506" cy="1325563"/>
          </a:xfrm>
        </p:spPr>
        <p:txBody>
          <a:bodyPr/>
          <a:lstStyle/>
          <a:p>
            <a:endParaRPr lang="en-UA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7F1E8C-CCA6-A04A-BE4C-390CB0637223}"/>
              </a:ext>
            </a:extLst>
          </p:cNvPr>
          <p:cNvGrpSpPr/>
          <p:nvPr/>
        </p:nvGrpSpPr>
        <p:grpSpPr>
          <a:xfrm>
            <a:off x="6240399" y="219910"/>
            <a:ext cx="5387600" cy="2777714"/>
            <a:chOff x="3527801" y="2484657"/>
            <a:chExt cx="5387600" cy="2777714"/>
          </a:xfrm>
        </p:grpSpPr>
        <p:sp>
          <p:nvSpPr>
            <p:cNvPr id="29" name="Pentagon 28">
              <a:extLst>
                <a:ext uri="{FF2B5EF4-FFF2-40B4-BE49-F238E27FC236}">
                  <a16:creationId xmlns:a16="http://schemas.microsoft.com/office/drawing/2014/main" id="{17F7CA73-B8BA-4347-AB3E-97AD0F58A82D}"/>
                </a:ext>
              </a:extLst>
            </p:cNvPr>
            <p:cNvSpPr/>
            <p:nvPr/>
          </p:nvSpPr>
          <p:spPr>
            <a:xfrm rot="7160031" flipH="1">
              <a:off x="7145427" y="3464265"/>
              <a:ext cx="2749581" cy="790366"/>
            </a:xfrm>
            <a:prstGeom prst="homePlate">
              <a:avLst>
                <a:gd name="adj" fmla="val 6451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ound Diagonal Corner Rectangle 2">
              <a:extLst>
                <a:ext uri="{FF2B5EF4-FFF2-40B4-BE49-F238E27FC236}">
                  <a16:creationId xmlns:a16="http://schemas.microsoft.com/office/drawing/2014/main" id="{AAD68538-27B5-DE4F-A381-677119F0AEFA}"/>
                </a:ext>
              </a:extLst>
            </p:cNvPr>
            <p:cNvSpPr/>
            <p:nvPr/>
          </p:nvSpPr>
          <p:spPr>
            <a:xfrm rot="5400000">
              <a:off x="2892063" y="3761832"/>
              <a:ext cx="2125467" cy="853991"/>
            </a:xfrm>
            <a:prstGeom prst="round2DiagRect">
              <a:avLst>
                <a:gd name="adj1" fmla="val 33219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5A9DE337-FF03-7A40-A335-4A73F577294E}"/>
                </a:ext>
              </a:extLst>
            </p:cNvPr>
            <p:cNvSpPr/>
            <p:nvPr/>
          </p:nvSpPr>
          <p:spPr>
            <a:xfrm rot="5400000" flipH="1">
              <a:off x="3438139" y="3880910"/>
              <a:ext cx="2314306" cy="426997"/>
            </a:xfrm>
            <a:prstGeom prst="parallelogram">
              <a:avLst>
                <a:gd name="adj" fmla="val 21720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Round Diagonal Corner Rectangle 5">
              <a:extLst>
                <a:ext uri="{FF2B5EF4-FFF2-40B4-BE49-F238E27FC236}">
                  <a16:creationId xmlns:a16="http://schemas.microsoft.com/office/drawing/2014/main" id="{C931EF24-D658-F84F-BE78-48225041671C}"/>
                </a:ext>
              </a:extLst>
            </p:cNvPr>
            <p:cNvSpPr/>
            <p:nvPr/>
          </p:nvSpPr>
          <p:spPr>
            <a:xfrm rot="5400000">
              <a:off x="5246982" y="3572991"/>
              <a:ext cx="250315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Round Diagonal Corner Rectangle 6">
              <a:extLst>
                <a:ext uri="{FF2B5EF4-FFF2-40B4-BE49-F238E27FC236}">
                  <a16:creationId xmlns:a16="http://schemas.microsoft.com/office/drawing/2014/main" id="{A02FBC65-27AE-2841-8143-12DE686F67B8}"/>
                </a:ext>
              </a:extLst>
            </p:cNvPr>
            <p:cNvSpPr/>
            <p:nvPr/>
          </p:nvSpPr>
          <p:spPr>
            <a:xfrm rot="5400000">
              <a:off x="6416421" y="3478569"/>
              <a:ext cx="269199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401C0AA7-B114-3B47-A43D-1066958201C0}"/>
                </a:ext>
              </a:extLst>
            </p:cNvPr>
            <p:cNvSpPr/>
            <p:nvPr/>
          </p:nvSpPr>
          <p:spPr>
            <a:xfrm rot="5400000" flipH="1">
              <a:off x="5781179" y="3693378"/>
              <a:ext cx="2694618" cy="426997"/>
            </a:xfrm>
            <a:prstGeom prst="parallelogram">
              <a:avLst>
                <a:gd name="adj" fmla="val 25419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EAFC2D89-D68F-6F4B-8711-D3271EF8728F}"/>
                </a:ext>
              </a:extLst>
            </p:cNvPr>
            <p:cNvSpPr/>
            <p:nvPr/>
          </p:nvSpPr>
          <p:spPr>
            <a:xfrm rot="5400000" flipH="1">
              <a:off x="4606157" y="3791892"/>
              <a:ext cx="2513961" cy="426997"/>
            </a:xfrm>
            <a:prstGeom prst="parallelogram">
              <a:avLst>
                <a:gd name="adj" fmla="val 22141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Round Diagonal Corner Rectangle 4">
              <a:extLst>
                <a:ext uri="{FF2B5EF4-FFF2-40B4-BE49-F238E27FC236}">
                  <a16:creationId xmlns:a16="http://schemas.microsoft.com/office/drawing/2014/main" id="{EEF71901-723B-2F4A-A537-E8F8B544C460}"/>
                </a:ext>
              </a:extLst>
            </p:cNvPr>
            <p:cNvSpPr/>
            <p:nvPr/>
          </p:nvSpPr>
          <p:spPr>
            <a:xfrm rot="5400000">
              <a:off x="4078633" y="3667411"/>
              <a:ext cx="2314308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2" name="Group 75">
              <a:extLst>
                <a:ext uri="{FF2B5EF4-FFF2-40B4-BE49-F238E27FC236}">
                  <a16:creationId xmlns:a16="http://schemas.microsoft.com/office/drawing/2014/main" id="{DEE82281-4F85-C74D-B4D4-118E43985DE1}"/>
                </a:ext>
              </a:extLst>
            </p:cNvPr>
            <p:cNvGrpSpPr/>
            <p:nvPr/>
          </p:nvGrpSpPr>
          <p:grpSpPr>
            <a:xfrm>
              <a:off x="3717451" y="3392170"/>
              <a:ext cx="474691" cy="462672"/>
              <a:chOff x="4080141" y="798258"/>
              <a:chExt cx="328062" cy="31975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3" name="Freeform 76">
                <a:extLst>
                  <a:ext uri="{FF2B5EF4-FFF2-40B4-BE49-F238E27FC236}">
                    <a16:creationId xmlns:a16="http://schemas.microsoft.com/office/drawing/2014/main" id="{098BB2D1-DBE2-BF42-9295-14D96AB72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141" y="823174"/>
                <a:ext cx="294839" cy="294839"/>
              </a:xfrm>
              <a:custGeom>
                <a:avLst/>
                <a:gdLst/>
                <a:ahLst/>
                <a:cxnLst>
                  <a:cxn ang="0">
                    <a:pos x="141" y="141"/>
                  </a:cxn>
                  <a:cxn ang="0">
                    <a:pos x="284" y="141"/>
                  </a:cxn>
                  <a:cxn ang="0">
                    <a:pos x="284" y="141"/>
                  </a:cxn>
                  <a:cxn ang="0">
                    <a:pos x="283" y="156"/>
                  </a:cxn>
                  <a:cxn ang="0">
                    <a:pos x="281" y="170"/>
                  </a:cxn>
                  <a:cxn ang="0">
                    <a:pos x="277" y="185"/>
                  </a:cxn>
                  <a:cxn ang="0">
                    <a:pos x="274" y="197"/>
                  </a:cxn>
                  <a:cxn ang="0">
                    <a:pos x="266" y="210"/>
                  </a:cxn>
                  <a:cxn ang="0">
                    <a:pos x="259" y="221"/>
                  </a:cxn>
                  <a:cxn ang="0">
                    <a:pos x="252" y="232"/>
                  </a:cxn>
                  <a:cxn ang="0">
                    <a:pos x="243" y="243"/>
                  </a:cxn>
                  <a:cxn ang="0">
                    <a:pos x="232" y="252"/>
                  </a:cxn>
                  <a:cxn ang="0">
                    <a:pos x="221" y="259"/>
                  </a:cxn>
                  <a:cxn ang="0">
                    <a:pos x="210" y="266"/>
                  </a:cxn>
                  <a:cxn ang="0">
                    <a:pos x="197" y="273"/>
                  </a:cxn>
                  <a:cxn ang="0">
                    <a:pos x="185" y="277"/>
                  </a:cxn>
                  <a:cxn ang="0">
                    <a:pos x="170" y="281"/>
                  </a:cxn>
                  <a:cxn ang="0">
                    <a:pos x="156" y="283"/>
                  </a:cxn>
                  <a:cxn ang="0">
                    <a:pos x="141" y="284"/>
                  </a:cxn>
                  <a:cxn ang="0">
                    <a:pos x="141" y="284"/>
                  </a:cxn>
                  <a:cxn ang="0">
                    <a:pos x="127" y="283"/>
                  </a:cxn>
                  <a:cxn ang="0">
                    <a:pos x="112" y="281"/>
                  </a:cxn>
                  <a:cxn ang="0">
                    <a:pos x="100" y="277"/>
                  </a:cxn>
                  <a:cxn ang="0">
                    <a:pos x="87" y="273"/>
                  </a:cxn>
                  <a:cxn ang="0">
                    <a:pos x="74" y="266"/>
                  </a:cxn>
                  <a:cxn ang="0">
                    <a:pos x="62" y="259"/>
                  </a:cxn>
                  <a:cxn ang="0">
                    <a:pos x="51" y="252"/>
                  </a:cxn>
                  <a:cxn ang="0">
                    <a:pos x="42" y="243"/>
                  </a:cxn>
                  <a:cxn ang="0">
                    <a:pos x="33" y="232"/>
                  </a:cxn>
                  <a:cxn ang="0">
                    <a:pos x="23" y="221"/>
                  </a:cxn>
                  <a:cxn ang="0">
                    <a:pos x="16" y="210"/>
                  </a:cxn>
                  <a:cxn ang="0">
                    <a:pos x="11" y="197"/>
                  </a:cxn>
                  <a:cxn ang="0">
                    <a:pos x="5" y="185"/>
                  </a:cxn>
                  <a:cxn ang="0">
                    <a:pos x="2" y="170"/>
                  </a:cxn>
                  <a:cxn ang="0">
                    <a:pos x="0" y="156"/>
                  </a:cxn>
                  <a:cxn ang="0">
                    <a:pos x="0" y="141"/>
                  </a:cxn>
                  <a:cxn ang="0">
                    <a:pos x="0" y="141"/>
                  </a:cxn>
                  <a:cxn ang="0">
                    <a:pos x="0" y="127"/>
                  </a:cxn>
                  <a:cxn ang="0">
                    <a:pos x="2" y="114"/>
                  </a:cxn>
                  <a:cxn ang="0">
                    <a:pos x="5" y="99"/>
                  </a:cxn>
                  <a:cxn ang="0">
                    <a:pos x="11" y="87"/>
                  </a:cxn>
                  <a:cxn ang="0">
                    <a:pos x="16" y="74"/>
                  </a:cxn>
                  <a:cxn ang="0">
                    <a:pos x="23" y="63"/>
                  </a:cxn>
                  <a:cxn ang="0">
                    <a:pos x="33" y="52"/>
                  </a:cxn>
                  <a:cxn ang="0">
                    <a:pos x="42" y="41"/>
                  </a:cxn>
                  <a:cxn ang="0">
                    <a:pos x="51" y="32"/>
                  </a:cxn>
                  <a:cxn ang="0">
                    <a:pos x="62" y="23"/>
                  </a:cxn>
                  <a:cxn ang="0">
                    <a:pos x="74" y="16"/>
                  </a:cxn>
                  <a:cxn ang="0">
                    <a:pos x="87" y="11"/>
                  </a:cxn>
                  <a:cxn ang="0">
                    <a:pos x="100" y="7"/>
                  </a:cxn>
                  <a:cxn ang="0">
                    <a:pos x="112" y="3"/>
                  </a:cxn>
                  <a:cxn ang="0">
                    <a:pos x="127" y="0"/>
                  </a:cxn>
                  <a:cxn ang="0">
                    <a:pos x="141" y="0"/>
                  </a:cxn>
                  <a:cxn ang="0">
                    <a:pos x="141" y="141"/>
                  </a:cxn>
                </a:cxnLst>
                <a:rect l="0" t="0" r="r" b="b"/>
                <a:pathLst>
                  <a:path w="284" h="284">
                    <a:moveTo>
                      <a:pt x="141" y="141"/>
                    </a:moveTo>
                    <a:lnTo>
                      <a:pt x="284" y="141"/>
                    </a:lnTo>
                    <a:lnTo>
                      <a:pt x="284" y="141"/>
                    </a:lnTo>
                    <a:lnTo>
                      <a:pt x="283" y="156"/>
                    </a:lnTo>
                    <a:lnTo>
                      <a:pt x="281" y="170"/>
                    </a:lnTo>
                    <a:lnTo>
                      <a:pt x="277" y="185"/>
                    </a:lnTo>
                    <a:lnTo>
                      <a:pt x="274" y="197"/>
                    </a:lnTo>
                    <a:lnTo>
                      <a:pt x="266" y="210"/>
                    </a:lnTo>
                    <a:lnTo>
                      <a:pt x="259" y="221"/>
                    </a:lnTo>
                    <a:lnTo>
                      <a:pt x="252" y="232"/>
                    </a:lnTo>
                    <a:lnTo>
                      <a:pt x="243" y="243"/>
                    </a:lnTo>
                    <a:lnTo>
                      <a:pt x="232" y="252"/>
                    </a:lnTo>
                    <a:lnTo>
                      <a:pt x="221" y="259"/>
                    </a:lnTo>
                    <a:lnTo>
                      <a:pt x="210" y="266"/>
                    </a:lnTo>
                    <a:lnTo>
                      <a:pt x="197" y="273"/>
                    </a:lnTo>
                    <a:lnTo>
                      <a:pt x="185" y="277"/>
                    </a:lnTo>
                    <a:lnTo>
                      <a:pt x="170" y="281"/>
                    </a:lnTo>
                    <a:lnTo>
                      <a:pt x="156" y="283"/>
                    </a:lnTo>
                    <a:lnTo>
                      <a:pt x="141" y="284"/>
                    </a:lnTo>
                    <a:lnTo>
                      <a:pt x="141" y="284"/>
                    </a:lnTo>
                    <a:lnTo>
                      <a:pt x="127" y="283"/>
                    </a:lnTo>
                    <a:lnTo>
                      <a:pt x="112" y="281"/>
                    </a:lnTo>
                    <a:lnTo>
                      <a:pt x="100" y="277"/>
                    </a:lnTo>
                    <a:lnTo>
                      <a:pt x="87" y="273"/>
                    </a:lnTo>
                    <a:lnTo>
                      <a:pt x="74" y="266"/>
                    </a:lnTo>
                    <a:lnTo>
                      <a:pt x="62" y="259"/>
                    </a:lnTo>
                    <a:lnTo>
                      <a:pt x="51" y="252"/>
                    </a:lnTo>
                    <a:lnTo>
                      <a:pt x="42" y="243"/>
                    </a:lnTo>
                    <a:lnTo>
                      <a:pt x="33" y="232"/>
                    </a:lnTo>
                    <a:lnTo>
                      <a:pt x="23" y="221"/>
                    </a:lnTo>
                    <a:lnTo>
                      <a:pt x="16" y="210"/>
                    </a:lnTo>
                    <a:lnTo>
                      <a:pt x="11" y="197"/>
                    </a:lnTo>
                    <a:lnTo>
                      <a:pt x="5" y="185"/>
                    </a:lnTo>
                    <a:lnTo>
                      <a:pt x="2" y="170"/>
                    </a:lnTo>
                    <a:lnTo>
                      <a:pt x="0" y="15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27"/>
                    </a:lnTo>
                    <a:lnTo>
                      <a:pt x="2" y="114"/>
                    </a:lnTo>
                    <a:lnTo>
                      <a:pt x="5" y="99"/>
                    </a:lnTo>
                    <a:lnTo>
                      <a:pt x="11" y="87"/>
                    </a:lnTo>
                    <a:lnTo>
                      <a:pt x="16" y="74"/>
                    </a:lnTo>
                    <a:lnTo>
                      <a:pt x="23" y="63"/>
                    </a:lnTo>
                    <a:lnTo>
                      <a:pt x="33" y="52"/>
                    </a:lnTo>
                    <a:lnTo>
                      <a:pt x="42" y="41"/>
                    </a:lnTo>
                    <a:lnTo>
                      <a:pt x="51" y="32"/>
                    </a:lnTo>
                    <a:lnTo>
                      <a:pt x="62" y="23"/>
                    </a:lnTo>
                    <a:lnTo>
                      <a:pt x="74" y="16"/>
                    </a:lnTo>
                    <a:lnTo>
                      <a:pt x="87" y="11"/>
                    </a:lnTo>
                    <a:lnTo>
                      <a:pt x="100" y="7"/>
                    </a:lnTo>
                    <a:lnTo>
                      <a:pt x="112" y="3"/>
                    </a:lnTo>
                    <a:lnTo>
                      <a:pt x="127" y="0"/>
                    </a:lnTo>
                    <a:lnTo>
                      <a:pt x="141" y="0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:a16="http://schemas.microsoft.com/office/drawing/2014/main" id="{013AAB2F-CEC4-264C-AC9E-F58F5183C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783" y="798258"/>
                <a:ext cx="147420" cy="14742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41" y="142"/>
                  </a:cxn>
                  <a:cxn ang="0">
                    <a:pos x="141" y="142"/>
                  </a:cxn>
                  <a:cxn ang="0">
                    <a:pos x="141" y="127"/>
                  </a:cxn>
                  <a:cxn ang="0">
                    <a:pos x="139" y="113"/>
                  </a:cxn>
                  <a:cxn ang="0">
                    <a:pos x="136" y="100"/>
                  </a:cxn>
                  <a:cxn ang="0">
                    <a:pos x="130" y="87"/>
                  </a:cxn>
                  <a:cxn ang="0">
                    <a:pos x="125" y="74"/>
                  </a:cxn>
                  <a:cxn ang="0">
                    <a:pos x="118" y="62"/>
                  </a:cxn>
                  <a:cxn ang="0">
                    <a:pos x="109" y="51"/>
                  </a:cxn>
                  <a:cxn ang="0">
                    <a:pos x="100" y="42"/>
                  </a:cxn>
                  <a:cxn ang="0">
                    <a:pos x="91" y="33"/>
                  </a:cxn>
                  <a:cxn ang="0">
                    <a:pos x="80" y="24"/>
                  </a:cxn>
                  <a:cxn ang="0">
                    <a:pos x="67" y="16"/>
                  </a:cxn>
                  <a:cxn ang="0">
                    <a:pos x="54" y="11"/>
                  </a:cxn>
                  <a:cxn ang="0">
                    <a:pos x="42" y="6"/>
                  </a:cxn>
                  <a:cxn ang="0">
                    <a:pos x="29" y="2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42"/>
                  </a:cxn>
                </a:cxnLst>
                <a:rect l="0" t="0" r="r" b="b"/>
                <a:pathLst>
                  <a:path w="141" h="142">
                    <a:moveTo>
                      <a:pt x="0" y="142"/>
                    </a:moveTo>
                    <a:lnTo>
                      <a:pt x="141" y="142"/>
                    </a:lnTo>
                    <a:lnTo>
                      <a:pt x="141" y="142"/>
                    </a:lnTo>
                    <a:lnTo>
                      <a:pt x="141" y="127"/>
                    </a:lnTo>
                    <a:lnTo>
                      <a:pt x="139" y="113"/>
                    </a:lnTo>
                    <a:lnTo>
                      <a:pt x="136" y="100"/>
                    </a:lnTo>
                    <a:lnTo>
                      <a:pt x="130" y="87"/>
                    </a:lnTo>
                    <a:lnTo>
                      <a:pt x="125" y="74"/>
                    </a:lnTo>
                    <a:lnTo>
                      <a:pt x="118" y="62"/>
                    </a:lnTo>
                    <a:lnTo>
                      <a:pt x="109" y="51"/>
                    </a:lnTo>
                    <a:lnTo>
                      <a:pt x="100" y="42"/>
                    </a:lnTo>
                    <a:lnTo>
                      <a:pt x="91" y="33"/>
                    </a:lnTo>
                    <a:lnTo>
                      <a:pt x="80" y="24"/>
                    </a:lnTo>
                    <a:lnTo>
                      <a:pt x="67" y="16"/>
                    </a:lnTo>
                    <a:lnTo>
                      <a:pt x="54" y="11"/>
                    </a:lnTo>
                    <a:lnTo>
                      <a:pt x="42" y="6"/>
                    </a:lnTo>
                    <a:lnTo>
                      <a:pt x="29" y="2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7DDF0E-50B8-DD44-BFA9-DAF7BF4CAAB4}"/>
                </a:ext>
              </a:extLst>
            </p:cNvPr>
            <p:cNvSpPr txBox="1"/>
            <p:nvPr/>
          </p:nvSpPr>
          <p:spPr>
            <a:xfrm>
              <a:off x="3550006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6E07405-729C-C547-AF05-9474D98885B3}"/>
                </a:ext>
              </a:extLst>
            </p:cNvPr>
            <p:cNvSpPr txBox="1"/>
            <p:nvPr/>
          </p:nvSpPr>
          <p:spPr>
            <a:xfrm>
              <a:off x="483099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291457F-6252-3B47-BDE1-A87AFF0E8A81}"/>
                </a:ext>
              </a:extLst>
            </p:cNvPr>
            <p:cNvSpPr txBox="1"/>
            <p:nvPr/>
          </p:nvSpPr>
          <p:spPr>
            <a:xfrm>
              <a:off x="6093768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AF12843-227C-474A-9674-799694F4F4C2}"/>
                </a:ext>
              </a:extLst>
            </p:cNvPr>
            <p:cNvSpPr txBox="1"/>
            <p:nvPr/>
          </p:nvSpPr>
          <p:spPr>
            <a:xfrm>
              <a:off x="735762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67" name="Freeform 99">
              <a:extLst>
                <a:ext uri="{FF2B5EF4-FFF2-40B4-BE49-F238E27FC236}">
                  <a16:creationId xmlns:a16="http://schemas.microsoft.com/office/drawing/2014/main" id="{1EF07E4A-7E8B-D944-8B42-38734ED20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5265" y="3211461"/>
              <a:ext cx="361046" cy="57472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60" y="7"/>
                </a:cxn>
                <a:cxn ang="0">
                  <a:pos x="29" y="27"/>
                </a:cxn>
                <a:cxn ang="0">
                  <a:pos x="7" y="59"/>
                </a:cxn>
                <a:cxn ang="0">
                  <a:pos x="0" y="98"/>
                </a:cxn>
                <a:cxn ang="0">
                  <a:pos x="0" y="116"/>
                </a:cxn>
                <a:cxn ang="0">
                  <a:pos x="9" y="154"/>
                </a:cxn>
                <a:cxn ang="0">
                  <a:pos x="31" y="208"/>
                </a:cxn>
                <a:cxn ang="0">
                  <a:pos x="67" y="270"/>
                </a:cxn>
                <a:cxn ang="0">
                  <a:pos x="98" y="311"/>
                </a:cxn>
                <a:cxn ang="0">
                  <a:pos x="112" y="291"/>
                </a:cxn>
                <a:cxn ang="0">
                  <a:pos x="147" y="241"/>
                </a:cxn>
                <a:cxn ang="0">
                  <a:pos x="180" y="172"/>
                </a:cxn>
                <a:cxn ang="0">
                  <a:pos x="190" y="134"/>
                </a:cxn>
                <a:cxn ang="0">
                  <a:pos x="196" y="98"/>
                </a:cxn>
                <a:cxn ang="0">
                  <a:pos x="194" y="78"/>
                </a:cxn>
                <a:cxn ang="0">
                  <a:pos x="178" y="41"/>
                </a:cxn>
                <a:cxn ang="0">
                  <a:pos x="152" y="16"/>
                </a:cxn>
                <a:cxn ang="0">
                  <a:pos x="118" y="1"/>
                </a:cxn>
                <a:cxn ang="0">
                  <a:pos x="98" y="0"/>
                </a:cxn>
                <a:cxn ang="0">
                  <a:pos x="98" y="157"/>
                </a:cxn>
                <a:cxn ang="0">
                  <a:pos x="74" y="152"/>
                </a:cxn>
                <a:cxn ang="0">
                  <a:pos x="54" y="139"/>
                </a:cxn>
                <a:cxn ang="0">
                  <a:pos x="42" y="119"/>
                </a:cxn>
                <a:cxn ang="0">
                  <a:pos x="38" y="98"/>
                </a:cxn>
                <a:cxn ang="0">
                  <a:pos x="38" y="85"/>
                </a:cxn>
                <a:cxn ang="0">
                  <a:pos x="47" y="63"/>
                </a:cxn>
                <a:cxn ang="0">
                  <a:pos x="64" y="47"/>
                </a:cxn>
                <a:cxn ang="0">
                  <a:pos x="85" y="38"/>
                </a:cxn>
                <a:cxn ang="0">
                  <a:pos x="98" y="36"/>
                </a:cxn>
                <a:cxn ang="0">
                  <a:pos x="122" y="41"/>
                </a:cxn>
                <a:cxn ang="0">
                  <a:pos x="140" y="54"/>
                </a:cxn>
                <a:cxn ang="0">
                  <a:pos x="152" y="74"/>
                </a:cxn>
                <a:cxn ang="0">
                  <a:pos x="158" y="98"/>
                </a:cxn>
                <a:cxn ang="0">
                  <a:pos x="156" y="108"/>
                </a:cxn>
                <a:cxn ang="0">
                  <a:pos x="147" y="130"/>
                </a:cxn>
                <a:cxn ang="0">
                  <a:pos x="131" y="146"/>
                </a:cxn>
                <a:cxn ang="0">
                  <a:pos x="109" y="156"/>
                </a:cxn>
                <a:cxn ang="0">
                  <a:pos x="98" y="157"/>
                </a:cxn>
                <a:cxn ang="0">
                  <a:pos x="60" y="98"/>
                </a:cxn>
                <a:cxn ang="0">
                  <a:pos x="62" y="112"/>
                </a:cxn>
                <a:cxn ang="0">
                  <a:pos x="71" y="123"/>
                </a:cxn>
                <a:cxn ang="0">
                  <a:pos x="83" y="132"/>
                </a:cxn>
                <a:cxn ang="0">
                  <a:pos x="98" y="134"/>
                </a:cxn>
                <a:cxn ang="0">
                  <a:pos x="105" y="134"/>
                </a:cxn>
                <a:cxn ang="0">
                  <a:pos x="118" y="128"/>
                </a:cxn>
                <a:cxn ang="0">
                  <a:pos x="129" y="117"/>
                </a:cxn>
                <a:cxn ang="0">
                  <a:pos x="134" y="105"/>
                </a:cxn>
                <a:cxn ang="0">
                  <a:pos x="136" y="98"/>
                </a:cxn>
                <a:cxn ang="0">
                  <a:pos x="132" y="81"/>
                </a:cxn>
                <a:cxn ang="0">
                  <a:pos x="125" y="70"/>
                </a:cxn>
                <a:cxn ang="0">
                  <a:pos x="112" y="61"/>
                </a:cxn>
                <a:cxn ang="0">
                  <a:pos x="98" y="59"/>
                </a:cxn>
                <a:cxn ang="0">
                  <a:pos x="89" y="59"/>
                </a:cxn>
                <a:cxn ang="0">
                  <a:pos x="76" y="65"/>
                </a:cxn>
                <a:cxn ang="0">
                  <a:pos x="65" y="76"/>
                </a:cxn>
                <a:cxn ang="0">
                  <a:pos x="60" y="88"/>
                </a:cxn>
                <a:cxn ang="0">
                  <a:pos x="60" y="98"/>
                </a:cxn>
              </a:cxnLst>
              <a:rect l="0" t="0" r="r" b="b"/>
              <a:pathLst>
                <a:path w="196" h="311">
                  <a:moveTo>
                    <a:pt x="98" y="0"/>
                  </a:moveTo>
                  <a:lnTo>
                    <a:pt x="98" y="0"/>
                  </a:lnTo>
                  <a:lnTo>
                    <a:pt x="78" y="1"/>
                  </a:lnTo>
                  <a:lnTo>
                    <a:pt x="60" y="7"/>
                  </a:lnTo>
                  <a:lnTo>
                    <a:pt x="44" y="16"/>
                  </a:lnTo>
                  <a:lnTo>
                    <a:pt x="29" y="27"/>
                  </a:lnTo>
                  <a:lnTo>
                    <a:pt x="16" y="41"/>
                  </a:lnTo>
                  <a:lnTo>
                    <a:pt x="7" y="59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4"/>
                  </a:lnTo>
                  <a:lnTo>
                    <a:pt x="9" y="154"/>
                  </a:lnTo>
                  <a:lnTo>
                    <a:pt x="15" y="172"/>
                  </a:lnTo>
                  <a:lnTo>
                    <a:pt x="31" y="208"/>
                  </a:lnTo>
                  <a:lnTo>
                    <a:pt x="49" y="241"/>
                  </a:lnTo>
                  <a:lnTo>
                    <a:pt x="67" y="270"/>
                  </a:lnTo>
                  <a:lnTo>
                    <a:pt x="82" y="29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112" y="291"/>
                  </a:lnTo>
                  <a:lnTo>
                    <a:pt x="129" y="270"/>
                  </a:lnTo>
                  <a:lnTo>
                    <a:pt x="147" y="241"/>
                  </a:lnTo>
                  <a:lnTo>
                    <a:pt x="165" y="208"/>
                  </a:lnTo>
                  <a:lnTo>
                    <a:pt x="180" y="172"/>
                  </a:lnTo>
                  <a:lnTo>
                    <a:pt x="187" y="154"/>
                  </a:lnTo>
                  <a:lnTo>
                    <a:pt x="190" y="134"/>
                  </a:lnTo>
                  <a:lnTo>
                    <a:pt x="194" y="116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78"/>
                  </a:lnTo>
                  <a:lnTo>
                    <a:pt x="187" y="59"/>
                  </a:lnTo>
                  <a:lnTo>
                    <a:pt x="178" y="41"/>
                  </a:lnTo>
                  <a:lnTo>
                    <a:pt x="167" y="27"/>
                  </a:lnTo>
                  <a:lnTo>
                    <a:pt x="152" y="16"/>
                  </a:lnTo>
                  <a:lnTo>
                    <a:pt x="136" y="7"/>
                  </a:lnTo>
                  <a:lnTo>
                    <a:pt x="118" y="1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98" y="157"/>
                  </a:moveTo>
                  <a:lnTo>
                    <a:pt x="98" y="157"/>
                  </a:lnTo>
                  <a:lnTo>
                    <a:pt x="85" y="156"/>
                  </a:lnTo>
                  <a:lnTo>
                    <a:pt x="74" y="152"/>
                  </a:lnTo>
                  <a:lnTo>
                    <a:pt x="64" y="146"/>
                  </a:lnTo>
                  <a:lnTo>
                    <a:pt x="54" y="139"/>
                  </a:lnTo>
                  <a:lnTo>
                    <a:pt x="47" y="130"/>
                  </a:lnTo>
                  <a:lnTo>
                    <a:pt x="42" y="119"/>
                  </a:lnTo>
                  <a:lnTo>
                    <a:pt x="38" y="10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85"/>
                  </a:lnTo>
                  <a:lnTo>
                    <a:pt x="42" y="74"/>
                  </a:lnTo>
                  <a:lnTo>
                    <a:pt x="47" y="63"/>
                  </a:lnTo>
                  <a:lnTo>
                    <a:pt x="54" y="54"/>
                  </a:lnTo>
                  <a:lnTo>
                    <a:pt x="64" y="47"/>
                  </a:lnTo>
                  <a:lnTo>
                    <a:pt x="74" y="41"/>
                  </a:lnTo>
                  <a:lnTo>
                    <a:pt x="85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109" y="38"/>
                  </a:lnTo>
                  <a:lnTo>
                    <a:pt x="122" y="41"/>
                  </a:lnTo>
                  <a:lnTo>
                    <a:pt x="131" y="47"/>
                  </a:lnTo>
                  <a:lnTo>
                    <a:pt x="140" y="54"/>
                  </a:lnTo>
                  <a:lnTo>
                    <a:pt x="147" y="63"/>
                  </a:lnTo>
                  <a:lnTo>
                    <a:pt x="152" y="74"/>
                  </a:lnTo>
                  <a:lnTo>
                    <a:pt x="156" y="85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6" y="108"/>
                  </a:lnTo>
                  <a:lnTo>
                    <a:pt x="152" y="119"/>
                  </a:lnTo>
                  <a:lnTo>
                    <a:pt x="147" y="130"/>
                  </a:lnTo>
                  <a:lnTo>
                    <a:pt x="140" y="139"/>
                  </a:lnTo>
                  <a:lnTo>
                    <a:pt x="131" y="146"/>
                  </a:lnTo>
                  <a:lnTo>
                    <a:pt x="122" y="152"/>
                  </a:lnTo>
                  <a:lnTo>
                    <a:pt x="109" y="156"/>
                  </a:lnTo>
                  <a:lnTo>
                    <a:pt x="98" y="157"/>
                  </a:lnTo>
                  <a:lnTo>
                    <a:pt x="98" y="157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105"/>
                  </a:lnTo>
                  <a:lnTo>
                    <a:pt x="62" y="112"/>
                  </a:lnTo>
                  <a:lnTo>
                    <a:pt x="65" y="117"/>
                  </a:lnTo>
                  <a:lnTo>
                    <a:pt x="71" y="123"/>
                  </a:lnTo>
                  <a:lnTo>
                    <a:pt x="76" y="128"/>
                  </a:lnTo>
                  <a:lnTo>
                    <a:pt x="83" y="132"/>
                  </a:lnTo>
                  <a:lnTo>
                    <a:pt x="89" y="134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105" y="134"/>
                  </a:lnTo>
                  <a:lnTo>
                    <a:pt x="112" y="132"/>
                  </a:lnTo>
                  <a:lnTo>
                    <a:pt x="118" y="128"/>
                  </a:lnTo>
                  <a:lnTo>
                    <a:pt x="125" y="123"/>
                  </a:lnTo>
                  <a:lnTo>
                    <a:pt x="129" y="117"/>
                  </a:lnTo>
                  <a:lnTo>
                    <a:pt x="132" y="112"/>
                  </a:lnTo>
                  <a:lnTo>
                    <a:pt x="134" y="105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4" y="88"/>
                  </a:lnTo>
                  <a:lnTo>
                    <a:pt x="132" y="81"/>
                  </a:lnTo>
                  <a:lnTo>
                    <a:pt x="129" y="76"/>
                  </a:lnTo>
                  <a:lnTo>
                    <a:pt x="125" y="70"/>
                  </a:lnTo>
                  <a:lnTo>
                    <a:pt x="118" y="65"/>
                  </a:lnTo>
                  <a:lnTo>
                    <a:pt x="112" y="61"/>
                  </a:lnTo>
                  <a:lnTo>
                    <a:pt x="105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5"/>
                  </a:lnTo>
                  <a:lnTo>
                    <a:pt x="71" y="70"/>
                  </a:lnTo>
                  <a:lnTo>
                    <a:pt x="65" y="76"/>
                  </a:lnTo>
                  <a:lnTo>
                    <a:pt x="62" y="81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60" y="9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8" name="Group 77">
              <a:extLst>
                <a:ext uri="{FF2B5EF4-FFF2-40B4-BE49-F238E27FC236}">
                  <a16:creationId xmlns:a16="http://schemas.microsoft.com/office/drawing/2014/main" id="{FAFD169F-39B4-F64D-B6D8-13C58FDB12D7}"/>
                </a:ext>
              </a:extLst>
            </p:cNvPr>
            <p:cNvGrpSpPr/>
            <p:nvPr/>
          </p:nvGrpSpPr>
          <p:grpSpPr>
            <a:xfrm>
              <a:off x="6264965" y="3141093"/>
              <a:ext cx="467186" cy="357731"/>
              <a:chOff x="5552261" y="1554043"/>
              <a:chExt cx="363359" cy="27822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0" name="Freeform 96">
                <a:extLst>
                  <a:ext uri="{FF2B5EF4-FFF2-40B4-BE49-F238E27FC236}">
                    <a16:creationId xmlns:a16="http://schemas.microsoft.com/office/drawing/2014/main" id="{2AD4508F-9B72-F04D-BD42-87FF78945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97">
                <a:extLst>
                  <a:ext uri="{FF2B5EF4-FFF2-40B4-BE49-F238E27FC236}">
                    <a16:creationId xmlns:a16="http://schemas.microsoft.com/office/drawing/2014/main" id="{97BFFAC2-6223-2D49-8CDA-1492843D3A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Rectangle 98">
                <a:extLst>
                  <a:ext uri="{FF2B5EF4-FFF2-40B4-BE49-F238E27FC236}">
                    <a16:creationId xmlns:a16="http://schemas.microsoft.com/office/drawing/2014/main" id="{AB047C87-07CC-A54C-8F3A-23778D6C5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FE30201-3FB7-B042-ACC2-2F0B90537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3095" y="2802903"/>
              <a:ext cx="378645" cy="426288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3EF01A-F866-4D5F-A7B9-8C0C4678B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8" t="6201" r="9443" b="9700"/>
          <a:stretch/>
        </p:blipFill>
        <p:spPr>
          <a:xfrm>
            <a:off x="8091924" y="3860377"/>
            <a:ext cx="3683699" cy="26033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15A5E9-3FD2-4E5B-B767-67CBEE2E4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5" t="4421" r="10404" b="8278"/>
          <a:stretch/>
        </p:blipFill>
        <p:spPr>
          <a:xfrm>
            <a:off x="857859" y="1384602"/>
            <a:ext cx="3216681" cy="50791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B00AC5-0FBB-4082-BB71-F9C86C5FED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1" t="5425" r="7746" b="9541"/>
          <a:stretch/>
        </p:blipFill>
        <p:spPr>
          <a:xfrm>
            <a:off x="4412227" y="3871186"/>
            <a:ext cx="3355636" cy="26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531F8-3C6E-433C-BC46-AD64FAEF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10" y="358588"/>
            <a:ext cx="7007772" cy="1698812"/>
          </a:xfrm>
        </p:spPr>
        <p:txBody>
          <a:bodyPr>
            <a:normAutofit/>
          </a:bodyPr>
          <a:lstStyle/>
          <a:p>
            <a:pPr algn="r"/>
            <a:r>
              <a:rPr lang="ru-RU" sz="5400" dirty="0">
                <a:latin typeface="Monotype Corsiva" panose="03010101010201010101" pitchFamily="66" charset="0"/>
              </a:rPr>
              <a:t>Д</a:t>
            </a:r>
            <a:r>
              <a:rPr lang="ru-RU" sz="5400" b="0" i="0" dirty="0">
                <a:effectLst/>
                <a:latin typeface="Monotype Corsiva" panose="03010101010201010101" pitchFamily="66" charset="0"/>
              </a:rPr>
              <a:t>инастия профессии педагога 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161D823-8B52-48C6-9C3F-1E466BCBF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7560" y="1537447"/>
            <a:ext cx="4116601" cy="365760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734A462-080E-4E48-80DF-839991C15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968471" cy="4442012"/>
          </a:xfrm>
        </p:spPr>
        <p:txBody>
          <a:bodyPr>
            <a:normAutofit/>
          </a:bodyPr>
          <a:lstStyle/>
          <a:p>
            <a:pPr algn="l"/>
            <a:r>
              <a:rPr lang="ru-RU" sz="1800" b="0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Palatino Linotype" panose="02040502050505030304" pitchFamily="18" charset="0"/>
              </a:rPr>
              <a:t>Строго и возвышенно звучат эти слова. Они подчёркивают благородство и мужество, талант и образованность людей, избравших своей профессией обучение и воспитание подрастающего поколения. В чём сила педагогических династий? Почему в сложный, переломный период нашей истории мы говорим о них с гордостью и преклонением? На мой взгляд, дело в том, что традиции семьи и людей, связанных не только нравственными, но и кровными родственными узами, позволяют хранить и передавать из поколения в поколение высокие идеалы добра, гражданского долга.</a:t>
            </a:r>
          </a:p>
          <a:p>
            <a:pPr algn="l"/>
            <a:r>
              <a:rPr lang="ru-RU" sz="1800" b="0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Palatino Linotype" panose="02040502050505030304" pitchFamily="18" charset="0"/>
              </a:rPr>
              <a:t>Каждая педагогическая династия составляет славу и гордость села, района. Каждый учитель – это целая история, история твоей школы, история родного села, страны. А историю нужно знать. Нужно помнить о тех, кого с нами уже нет, знать о тех, кто живёт с тобой рядом, кто вкладывает в свою работу душу.</a:t>
            </a:r>
          </a:p>
        </p:txBody>
      </p:sp>
    </p:spTree>
    <p:extLst>
      <p:ext uri="{BB962C8B-B14F-4D97-AF65-F5344CB8AC3E}">
        <p14:creationId xmlns:p14="http://schemas.microsoft.com/office/powerpoint/2010/main" val="197839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>
            <a:extLst>
              <a:ext uri="{FF2B5EF4-FFF2-40B4-BE49-F238E27FC236}">
                <a16:creationId xmlns:a16="http://schemas.microsoft.com/office/drawing/2014/main" id="{62E722BF-FFBE-4195-A9E5-5B48635406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42" b="92292" l="8750" r="95000">
                        <a14:foregroundMark x1="8906" y1="35833" x2="12969" y2="42083"/>
                        <a14:foregroundMark x1="12969" y1="42083" x2="12969" y2="42083"/>
                        <a14:foregroundMark x1="28750" y1="10208" x2="22969" y2="7500"/>
                        <a14:foregroundMark x1="22969" y1="7500" x2="22656" y2="7083"/>
                        <a14:foregroundMark x1="22813" y1="5000" x2="30000" y2="5625"/>
                        <a14:foregroundMark x1="30000" y1="5625" x2="52656" y2="3958"/>
                        <a14:foregroundMark x1="52656" y1="3958" x2="84219" y2="7083"/>
                        <a14:foregroundMark x1="84219" y1="7083" x2="91406" y2="6042"/>
                        <a14:foregroundMark x1="93281" y1="5000" x2="95000" y2="12708"/>
                        <a14:foregroundMark x1="95000" y1="12708" x2="94063" y2="45000"/>
                        <a14:foregroundMark x1="24844" y1="92292" x2="24375" y2="87292"/>
                        <a14:foregroundMark x1="34063" y1="48125" x2="39375" y2="48125"/>
                      </a14:backgroundRemoval>
                    </a14:imgEffect>
                  </a14:imgLayer>
                </a14:imgProps>
              </a:ext>
            </a:extLst>
          </a:blip>
          <a:srcRect l="4794" t="3475" r="3653" b="5545"/>
          <a:stretch/>
        </p:blipFill>
        <p:spPr>
          <a:xfrm>
            <a:off x="2545976" y="309282"/>
            <a:ext cx="7189696" cy="62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05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530</Words>
  <Application>Microsoft Office PowerPoint</Application>
  <PresentationFormat>Широкоэкранный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微软雅黑</vt:lpstr>
      <vt:lpstr>华文新魏</vt:lpstr>
      <vt:lpstr>Arial</vt:lpstr>
      <vt:lpstr>Arial Narrow</vt:lpstr>
      <vt:lpstr>Calibri</vt:lpstr>
      <vt:lpstr>Calibri Light</vt:lpstr>
      <vt:lpstr>inpin heiti</vt:lpstr>
      <vt:lpstr>Monotype Corsiva</vt:lpstr>
      <vt:lpstr>Palatino Linotype</vt:lpstr>
      <vt:lpstr>Times New Roman</vt:lpstr>
      <vt:lpstr>Verdana</vt:lpstr>
      <vt:lpstr>Office Theme</vt:lpstr>
      <vt:lpstr>Династия  профессии педагога</vt:lpstr>
      <vt:lpstr>Педагог</vt:lpstr>
      <vt:lpstr>О себе:</vt:lpstr>
      <vt:lpstr>Педагогическая династия моей семьи</vt:lpstr>
      <vt:lpstr>Презентация PowerPoint</vt:lpstr>
      <vt:lpstr>Презентация PowerPoint</vt:lpstr>
      <vt:lpstr>Династия профессии педагога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choygana1994</cp:lastModifiedBy>
  <cp:revision>12</cp:revision>
  <dcterms:created xsi:type="dcterms:W3CDTF">2023-02-12T09:35:53Z</dcterms:created>
  <dcterms:modified xsi:type="dcterms:W3CDTF">2023-04-26T09:23:42Z</dcterms:modified>
</cp:coreProperties>
</file>